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49"/>
  </p:notesMasterIdLst>
  <p:sldIdLst>
    <p:sldId id="256" r:id="rId2"/>
    <p:sldId id="258" r:id="rId3"/>
    <p:sldId id="2147470124" r:id="rId4"/>
    <p:sldId id="263" r:id="rId5"/>
    <p:sldId id="2147470123" r:id="rId6"/>
    <p:sldId id="264" r:id="rId7"/>
    <p:sldId id="261" r:id="rId8"/>
    <p:sldId id="343" r:id="rId9"/>
    <p:sldId id="257" r:id="rId10"/>
    <p:sldId id="345" r:id="rId11"/>
    <p:sldId id="348" r:id="rId12"/>
    <p:sldId id="347" r:id="rId13"/>
    <p:sldId id="326" r:id="rId14"/>
    <p:sldId id="349" r:id="rId15"/>
    <p:sldId id="350" r:id="rId16"/>
    <p:sldId id="266" r:id="rId17"/>
    <p:sldId id="272" r:id="rId18"/>
    <p:sldId id="323" r:id="rId19"/>
    <p:sldId id="2147470126" r:id="rId20"/>
    <p:sldId id="302" r:id="rId21"/>
    <p:sldId id="291" r:id="rId22"/>
    <p:sldId id="265" r:id="rId23"/>
    <p:sldId id="2147470127" r:id="rId24"/>
    <p:sldId id="333" r:id="rId25"/>
    <p:sldId id="297" r:id="rId26"/>
    <p:sldId id="273" r:id="rId27"/>
    <p:sldId id="2147470128" r:id="rId28"/>
    <p:sldId id="279" r:id="rId29"/>
    <p:sldId id="290" r:id="rId30"/>
    <p:sldId id="335" r:id="rId31"/>
    <p:sldId id="332" r:id="rId32"/>
    <p:sldId id="288" r:id="rId33"/>
    <p:sldId id="338" r:id="rId34"/>
    <p:sldId id="331" r:id="rId35"/>
    <p:sldId id="283" r:id="rId36"/>
    <p:sldId id="285" r:id="rId37"/>
    <p:sldId id="597" r:id="rId38"/>
    <p:sldId id="2147470172" r:id="rId39"/>
    <p:sldId id="14792" r:id="rId40"/>
    <p:sldId id="389" r:id="rId41"/>
    <p:sldId id="2147470130" r:id="rId42"/>
    <p:sldId id="356" r:id="rId43"/>
    <p:sldId id="2147470129" r:id="rId44"/>
    <p:sldId id="2147470173" r:id="rId45"/>
    <p:sldId id="361" r:id="rId46"/>
    <p:sldId id="2147470174" r:id="rId47"/>
    <p:sldId id="2147470175"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59"/>
  </p:normalViewPr>
  <p:slideViewPr>
    <p:cSldViewPr snapToGrid="0">
      <p:cViewPr varScale="1">
        <p:scale>
          <a:sx n="66" d="100"/>
          <a:sy n="66" d="100"/>
        </p:scale>
        <p:origin x="4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EF603-A788-BC4D-BC25-B29E7E22965E}" type="datetimeFigureOut">
              <a:rPr lang="fr-FR" smtClean="0"/>
              <a:t>22/02/2025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39E7F5-F515-044E-859A-57E62270E98D}" type="slidenum">
              <a:rPr lang="fr-FR" smtClean="0"/>
              <a:t>‹N°›</a:t>
            </a:fld>
            <a:endParaRPr lang="fr-FR"/>
          </a:p>
        </p:txBody>
      </p:sp>
    </p:spTree>
    <p:extLst>
      <p:ext uri="{BB962C8B-B14F-4D97-AF65-F5344CB8AC3E}">
        <p14:creationId xmlns:p14="http://schemas.microsoft.com/office/powerpoint/2010/main" val="802490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2FF0A6-B481-D14E-9EFD-690B616044C1}" type="slidenum">
              <a:rPr lang="fr-FR"/>
              <a:pPr/>
              <a:t>7</a:t>
            </a:fld>
            <a:endParaRPr lang="fr-FR"/>
          </a:p>
        </p:txBody>
      </p:sp>
      <p:sp>
        <p:nvSpPr>
          <p:cNvPr id="180226"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80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fr-FR"/>
          </a:p>
        </p:txBody>
      </p:sp>
    </p:spTree>
    <p:extLst>
      <p:ext uri="{BB962C8B-B14F-4D97-AF65-F5344CB8AC3E}">
        <p14:creationId xmlns:p14="http://schemas.microsoft.com/office/powerpoint/2010/main" val="102449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D7334F84-4383-70F6-42AB-F884358150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71D9972-CA08-ED42-B506-7A490D05312A}" type="slidenum">
              <a:rPr lang="fr-FR" altLang="fr-FR"/>
              <a:pPr>
                <a:spcBef>
                  <a:spcPct val="0"/>
                </a:spcBef>
              </a:pPr>
              <a:t>12</a:t>
            </a:fld>
            <a:endParaRPr lang="fr-FR" altLang="fr-FR"/>
          </a:p>
        </p:txBody>
      </p:sp>
      <p:sp>
        <p:nvSpPr>
          <p:cNvPr id="29699" name="Rectangle 2">
            <a:extLst>
              <a:ext uri="{FF2B5EF4-FFF2-40B4-BE49-F238E27FC236}">
                <a16:creationId xmlns:a16="http://schemas.microsoft.com/office/drawing/2014/main" id="{18F70712-05F1-8F66-904C-5890AB2A73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AF29ED0B-6240-7D46-5446-7D12987767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FF7C80"/>
              </a:buClr>
            </a:pPr>
            <a:endParaRPr lang="en-US" altLang="fr-FR">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37</a:t>
            </a:fld>
            <a:endParaRPr lang="en-US"/>
          </a:p>
        </p:txBody>
      </p:sp>
    </p:spTree>
    <p:extLst>
      <p:ext uri="{BB962C8B-B14F-4D97-AF65-F5344CB8AC3E}">
        <p14:creationId xmlns:p14="http://schemas.microsoft.com/office/powerpoint/2010/main" val="555410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39B2B8-C9E0-84F8-4D00-335BE02BE0E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78299D4-3B80-ED0E-21FA-16ADF3EEE2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4914B5C-4EC6-9341-2F84-15B5DE14DF97}"/>
              </a:ext>
            </a:extLst>
          </p:cNvPr>
          <p:cNvSpPr>
            <a:spLocks noGrp="1"/>
          </p:cNvSpPr>
          <p:nvPr>
            <p:ph type="dt" sz="half" idx="10"/>
          </p:nvPr>
        </p:nvSpPr>
        <p:spPr/>
        <p:txBody>
          <a:bodyPr/>
          <a:lstStyle/>
          <a:p>
            <a:fld id="{627D2114-D152-954D-A58F-1C70B14E95D0}" type="datetime1">
              <a:rPr lang="fr-SN" smtClean="0"/>
              <a:t>22/02/2025</a:t>
            </a:fld>
            <a:endParaRPr lang="fr-FR"/>
          </a:p>
        </p:txBody>
      </p:sp>
      <p:sp>
        <p:nvSpPr>
          <p:cNvPr id="5" name="Espace réservé du pied de page 4">
            <a:extLst>
              <a:ext uri="{FF2B5EF4-FFF2-40B4-BE49-F238E27FC236}">
                <a16:creationId xmlns:a16="http://schemas.microsoft.com/office/drawing/2014/main" id="{9FBDF85F-9014-514F-0B4B-794E13EA94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C27E356-E537-F595-C6DB-B962AF3B0561}"/>
              </a:ext>
            </a:extLst>
          </p:cNvPr>
          <p:cNvSpPr>
            <a:spLocks noGrp="1"/>
          </p:cNvSpPr>
          <p:nvPr>
            <p:ph type="sldNum" sz="quarter" idx="12"/>
          </p:nvPr>
        </p:nvSpPr>
        <p:spPr/>
        <p:txBody>
          <a:bodyPr/>
          <a:lstStyle/>
          <a:p>
            <a:fld id="{DF943E36-012F-B248-ACD2-753A8BD42C72}" type="slidenum">
              <a:rPr lang="fr-FR" smtClean="0"/>
              <a:t>‹N°›</a:t>
            </a:fld>
            <a:endParaRPr lang="fr-FR"/>
          </a:p>
        </p:txBody>
      </p:sp>
    </p:spTree>
    <p:extLst>
      <p:ext uri="{BB962C8B-B14F-4D97-AF65-F5344CB8AC3E}">
        <p14:creationId xmlns:p14="http://schemas.microsoft.com/office/powerpoint/2010/main" val="1491353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B3EC0D-AC47-DEC7-B283-81660A6D3BC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9B2D3B1-10FC-808F-544C-47EFD25D01A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97E4ECA-A833-194A-4A45-D33166096409}"/>
              </a:ext>
            </a:extLst>
          </p:cNvPr>
          <p:cNvSpPr>
            <a:spLocks noGrp="1"/>
          </p:cNvSpPr>
          <p:nvPr>
            <p:ph type="dt" sz="half" idx="10"/>
          </p:nvPr>
        </p:nvSpPr>
        <p:spPr/>
        <p:txBody>
          <a:bodyPr/>
          <a:lstStyle/>
          <a:p>
            <a:fld id="{2B944625-718F-9443-89BB-1F66ABD579CA}" type="datetime1">
              <a:rPr lang="fr-SN" smtClean="0"/>
              <a:t>22/02/2025</a:t>
            </a:fld>
            <a:endParaRPr lang="fr-FR"/>
          </a:p>
        </p:txBody>
      </p:sp>
      <p:sp>
        <p:nvSpPr>
          <p:cNvPr id="5" name="Espace réservé du pied de page 4">
            <a:extLst>
              <a:ext uri="{FF2B5EF4-FFF2-40B4-BE49-F238E27FC236}">
                <a16:creationId xmlns:a16="http://schemas.microsoft.com/office/drawing/2014/main" id="{0BD2E4C9-540F-13C6-5D18-1DDA169AE02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5A00FD-4EE3-2537-2C61-D5CAA5FADCF4}"/>
              </a:ext>
            </a:extLst>
          </p:cNvPr>
          <p:cNvSpPr>
            <a:spLocks noGrp="1"/>
          </p:cNvSpPr>
          <p:nvPr>
            <p:ph type="sldNum" sz="quarter" idx="12"/>
          </p:nvPr>
        </p:nvSpPr>
        <p:spPr/>
        <p:txBody>
          <a:bodyPr/>
          <a:lstStyle/>
          <a:p>
            <a:fld id="{DF943E36-012F-B248-ACD2-753A8BD42C72}" type="slidenum">
              <a:rPr lang="fr-FR" smtClean="0"/>
              <a:t>‹N°›</a:t>
            </a:fld>
            <a:endParaRPr lang="fr-FR"/>
          </a:p>
        </p:txBody>
      </p:sp>
    </p:spTree>
    <p:extLst>
      <p:ext uri="{BB962C8B-B14F-4D97-AF65-F5344CB8AC3E}">
        <p14:creationId xmlns:p14="http://schemas.microsoft.com/office/powerpoint/2010/main" val="2531890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0760BD6-1EFC-F57C-A4CA-BC3AC29324B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6CA7837-D9AF-0517-A489-6D5046E17BA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34380A2-221B-1BD0-BC69-24E3C3BB836B}"/>
              </a:ext>
            </a:extLst>
          </p:cNvPr>
          <p:cNvSpPr>
            <a:spLocks noGrp="1"/>
          </p:cNvSpPr>
          <p:nvPr>
            <p:ph type="dt" sz="half" idx="10"/>
          </p:nvPr>
        </p:nvSpPr>
        <p:spPr/>
        <p:txBody>
          <a:bodyPr/>
          <a:lstStyle/>
          <a:p>
            <a:fld id="{541F464C-E307-1E41-81A0-DE6141DF2ADC}" type="datetime1">
              <a:rPr lang="fr-SN" smtClean="0"/>
              <a:t>22/02/2025</a:t>
            </a:fld>
            <a:endParaRPr lang="fr-FR"/>
          </a:p>
        </p:txBody>
      </p:sp>
      <p:sp>
        <p:nvSpPr>
          <p:cNvPr id="5" name="Espace réservé du pied de page 4">
            <a:extLst>
              <a:ext uri="{FF2B5EF4-FFF2-40B4-BE49-F238E27FC236}">
                <a16:creationId xmlns:a16="http://schemas.microsoft.com/office/drawing/2014/main" id="{B77FDFE1-B05A-F82E-F88B-D92D6538AB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961E3BF-FD19-7B07-D93D-9D65D42986E4}"/>
              </a:ext>
            </a:extLst>
          </p:cNvPr>
          <p:cNvSpPr>
            <a:spLocks noGrp="1"/>
          </p:cNvSpPr>
          <p:nvPr>
            <p:ph type="sldNum" sz="quarter" idx="12"/>
          </p:nvPr>
        </p:nvSpPr>
        <p:spPr/>
        <p:txBody>
          <a:bodyPr/>
          <a:lstStyle/>
          <a:p>
            <a:fld id="{DF943E36-012F-B248-ACD2-753A8BD42C72}" type="slidenum">
              <a:rPr lang="fr-FR" smtClean="0"/>
              <a:t>‹N°›</a:t>
            </a:fld>
            <a:endParaRPr lang="fr-FR"/>
          </a:p>
        </p:txBody>
      </p:sp>
    </p:spTree>
    <p:extLst>
      <p:ext uri="{BB962C8B-B14F-4D97-AF65-F5344CB8AC3E}">
        <p14:creationId xmlns:p14="http://schemas.microsoft.com/office/powerpoint/2010/main" val="360929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9" name="Rectangle 8"/>
          <p:cNvSpPr/>
          <p:nvPr userDrawn="1"/>
        </p:nvSpPr>
        <p:spPr>
          <a:xfrm>
            <a:off x="0" y="6380777"/>
            <a:ext cx="12192000" cy="477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401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‹N°›</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2465324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EACTIVE_Title and Content_Both Arrow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4" y="685973"/>
            <a:ext cx="9931001" cy="795528"/>
          </a:xfrm>
        </p:spPr>
        <p:txBody>
          <a:bodyPr anchor="t" anchorCtr="0"/>
          <a:lstStyle>
            <a:lvl1pPr>
              <a:lnSpc>
                <a:spcPct val="90000"/>
              </a:lnSpc>
              <a:defRPr spc="0" baseline="0">
                <a:solidFill>
                  <a:schemeClr val="accent1"/>
                </a:solidFill>
              </a:defRPr>
            </a:lvl1pPr>
          </a:lstStyle>
          <a:p>
            <a:r>
              <a:rPr lang="en-US" dirty="0"/>
              <a:t>&lt;Title &amp; content layout&gt;</a:t>
            </a:r>
          </a:p>
        </p:txBody>
      </p:sp>
      <p:sp>
        <p:nvSpPr>
          <p:cNvPr id="5" name="Text Placeholder 4">
            <a:extLst>
              <a:ext uri="{FF2B5EF4-FFF2-40B4-BE49-F238E27FC236}">
                <a16:creationId xmlns:a16="http://schemas.microsoft.com/office/drawing/2014/main" id="{9623C0F8-223F-48FE-BEE2-4FF0A9502238}"/>
              </a:ext>
            </a:extLst>
          </p:cNvPr>
          <p:cNvSpPr>
            <a:spLocks noGrp="1"/>
          </p:cNvSpPr>
          <p:nvPr>
            <p:ph type="body" sz="quarter" idx="10" hasCustomPrompt="1"/>
          </p:nvPr>
        </p:nvSpPr>
        <p:spPr>
          <a:xfrm>
            <a:off x="631101" y="5943600"/>
            <a:ext cx="9930811" cy="455944"/>
          </a:xfrm>
        </p:spPr>
        <p:txBody>
          <a:bodyPr anchor="b" anchorCtr="0"/>
          <a:lstStyle>
            <a:lvl1pPr marL="0" indent="0">
              <a:spcAft>
                <a:spcPts val="200"/>
              </a:spcAft>
              <a:buNone/>
              <a:defRPr sz="900"/>
            </a:lvl1pPr>
          </a:lstStyle>
          <a:p>
            <a:pPr lvl="0"/>
            <a:r>
              <a:rPr lang="en-US" dirty="0"/>
              <a:t>References</a:t>
            </a:r>
          </a:p>
        </p:txBody>
      </p:sp>
      <p:sp>
        <p:nvSpPr>
          <p:cNvPr id="6" name="Text Placeholder 2">
            <a:extLst>
              <a:ext uri="{FF2B5EF4-FFF2-40B4-BE49-F238E27FC236}">
                <a16:creationId xmlns:a16="http://schemas.microsoft.com/office/drawing/2014/main" id="{D8766601-EB9B-4F0B-8C46-4E8A7F0E550F}"/>
              </a:ext>
            </a:extLst>
          </p:cNvPr>
          <p:cNvSpPr>
            <a:spLocks noGrp="1"/>
          </p:cNvSpPr>
          <p:nvPr>
            <p:ph idx="11"/>
          </p:nvPr>
        </p:nvSpPr>
        <p:spPr>
          <a:xfrm>
            <a:off x="619544" y="1609397"/>
            <a:ext cx="10976373" cy="420561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10" name="Group 9"/>
          <p:cNvGrpSpPr/>
          <p:nvPr userDrawn="1"/>
        </p:nvGrpSpPr>
        <p:grpSpPr>
          <a:xfrm>
            <a:off x="10658623" y="799072"/>
            <a:ext cx="1268320" cy="320124"/>
            <a:chOff x="10655847" y="799072"/>
            <a:chExt cx="1267990" cy="320124"/>
          </a:xfrm>
        </p:grpSpPr>
        <p:pic>
          <p:nvPicPr>
            <p:cNvPr id="11" name="Graphic 6">
              <a:hlinkClick r:id="" action="ppaction://hlinkshowjump?jump=nextslide"/>
              <a:extLst>
                <a:ext uri="{FF2B5EF4-FFF2-40B4-BE49-F238E27FC236}">
                  <a16:creationId xmlns:a16="http://schemas.microsoft.com/office/drawing/2014/main" id="{6AB41647-8720-4BFE-962C-CE010ABD3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95177" y="799072"/>
              <a:ext cx="228660" cy="320124"/>
            </a:xfrm>
            <a:prstGeom prst="rect">
              <a:avLst/>
            </a:prstGeom>
            <a:effectLst>
              <a:outerShdw blurRad="50800" dist="38100" dir="5400000" algn="t" rotWithShape="0">
                <a:prstClr val="black">
                  <a:alpha val="40000"/>
                </a:prstClr>
              </a:outerShdw>
            </a:effectLst>
          </p:spPr>
        </p:pic>
        <p:pic>
          <p:nvPicPr>
            <p:cNvPr id="12" name="Graphic 7">
              <a:hlinkClick r:id="" action="ppaction://hlinkshowjump?jump=previousslide"/>
              <a:extLst>
                <a:ext uri="{FF2B5EF4-FFF2-40B4-BE49-F238E27FC236}">
                  <a16:creationId xmlns:a16="http://schemas.microsoft.com/office/drawing/2014/main" id="{98CB2260-71A1-4C36-B8B9-14124B1E4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0655847" y="799072"/>
              <a:ext cx="228660" cy="32012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9159762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82E45D-E3E2-3CB9-FE25-C5FAB6F9F77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70B7AA7-FA25-5F04-A01A-73F6F52AF16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32BBBF0-B08E-73CD-0F6A-F1FE7340D4DB}"/>
              </a:ext>
            </a:extLst>
          </p:cNvPr>
          <p:cNvSpPr>
            <a:spLocks noGrp="1"/>
          </p:cNvSpPr>
          <p:nvPr>
            <p:ph type="dt" sz="half" idx="10"/>
          </p:nvPr>
        </p:nvSpPr>
        <p:spPr/>
        <p:txBody>
          <a:bodyPr/>
          <a:lstStyle/>
          <a:p>
            <a:fld id="{E8220F97-0E6C-5B4E-8F7D-2A7A35D61BF0}" type="datetime1">
              <a:rPr lang="fr-SN" smtClean="0"/>
              <a:t>22/02/2025</a:t>
            </a:fld>
            <a:endParaRPr lang="fr-FR"/>
          </a:p>
        </p:txBody>
      </p:sp>
      <p:sp>
        <p:nvSpPr>
          <p:cNvPr id="5" name="Espace réservé du pied de page 4">
            <a:extLst>
              <a:ext uri="{FF2B5EF4-FFF2-40B4-BE49-F238E27FC236}">
                <a16:creationId xmlns:a16="http://schemas.microsoft.com/office/drawing/2014/main" id="{0653A93F-ED96-D3B6-4E76-5B438587DBF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00B2922-A6FA-B2E4-AA64-287D93070900}"/>
              </a:ext>
            </a:extLst>
          </p:cNvPr>
          <p:cNvSpPr>
            <a:spLocks noGrp="1"/>
          </p:cNvSpPr>
          <p:nvPr>
            <p:ph type="sldNum" sz="quarter" idx="12"/>
          </p:nvPr>
        </p:nvSpPr>
        <p:spPr/>
        <p:txBody>
          <a:bodyPr/>
          <a:lstStyle/>
          <a:p>
            <a:fld id="{DF943E36-012F-B248-ACD2-753A8BD42C72}" type="slidenum">
              <a:rPr lang="fr-FR" smtClean="0"/>
              <a:t>‹N°›</a:t>
            </a:fld>
            <a:endParaRPr lang="fr-FR"/>
          </a:p>
        </p:txBody>
      </p:sp>
    </p:spTree>
    <p:extLst>
      <p:ext uri="{BB962C8B-B14F-4D97-AF65-F5344CB8AC3E}">
        <p14:creationId xmlns:p14="http://schemas.microsoft.com/office/powerpoint/2010/main" val="1785595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18A2F9-509C-633D-762F-15E5B932ABC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A06C9FF-5EDA-9223-4685-18DCB29F09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EA022D5-F8EB-9036-36B9-54669F05AB87}"/>
              </a:ext>
            </a:extLst>
          </p:cNvPr>
          <p:cNvSpPr>
            <a:spLocks noGrp="1"/>
          </p:cNvSpPr>
          <p:nvPr>
            <p:ph type="dt" sz="half" idx="10"/>
          </p:nvPr>
        </p:nvSpPr>
        <p:spPr/>
        <p:txBody>
          <a:bodyPr/>
          <a:lstStyle/>
          <a:p>
            <a:fld id="{08FFED32-3D31-0D47-B3B2-2134C261E16D}" type="datetime1">
              <a:rPr lang="fr-SN" smtClean="0"/>
              <a:t>22/02/2025</a:t>
            </a:fld>
            <a:endParaRPr lang="fr-FR"/>
          </a:p>
        </p:txBody>
      </p:sp>
      <p:sp>
        <p:nvSpPr>
          <p:cNvPr id="5" name="Espace réservé du pied de page 4">
            <a:extLst>
              <a:ext uri="{FF2B5EF4-FFF2-40B4-BE49-F238E27FC236}">
                <a16:creationId xmlns:a16="http://schemas.microsoft.com/office/drawing/2014/main" id="{00F2CD62-7398-F813-4A6E-69F55C4AD5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6995DC1-04DE-AB86-F6FD-E79A10F18635}"/>
              </a:ext>
            </a:extLst>
          </p:cNvPr>
          <p:cNvSpPr>
            <a:spLocks noGrp="1"/>
          </p:cNvSpPr>
          <p:nvPr>
            <p:ph type="sldNum" sz="quarter" idx="12"/>
          </p:nvPr>
        </p:nvSpPr>
        <p:spPr/>
        <p:txBody>
          <a:bodyPr/>
          <a:lstStyle/>
          <a:p>
            <a:fld id="{DF943E36-012F-B248-ACD2-753A8BD42C72}" type="slidenum">
              <a:rPr lang="fr-FR" smtClean="0"/>
              <a:t>‹N°›</a:t>
            </a:fld>
            <a:endParaRPr lang="fr-FR"/>
          </a:p>
        </p:txBody>
      </p:sp>
    </p:spTree>
    <p:extLst>
      <p:ext uri="{BB962C8B-B14F-4D97-AF65-F5344CB8AC3E}">
        <p14:creationId xmlns:p14="http://schemas.microsoft.com/office/powerpoint/2010/main" val="487673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52C8A-7E1F-089D-8CAA-E37B517063A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E5E9D88-14AB-4C5D-8D2A-6C2708C6937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5302AEF-E4F7-09F0-FD27-283CE3A747C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0532142-E3C0-8464-B4A3-82F1D68C9EB4}"/>
              </a:ext>
            </a:extLst>
          </p:cNvPr>
          <p:cNvSpPr>
            <a:spLocks noGrp="1"/>
          </p:cNvSpPr>
          <p:nvPr>
            <p:ph type="dt" sz="half" idx="10"/>
          </p:nvPr>
        </p:nvSpPr>
        <p:spPr/>
        <p:txBody>
          <a:bodyPr/>
          <a:lstStyle/>
          <a:p>
            <a:fld id="{32FB838A-84D4-6D4B-BFF4-275D51033FD9}" type="datetime1">
              <a:rPr lang="fr-SN" smtClean="0"/>
              <a:t>22/02/2025</a:t>
            </a:fld>
            <a:endParaRPr lang="fr-FR"/>
          </a:p>
        </p:txBody>
      </p:sp>
      <p:sp>
        <p:nvSpPr>
          <p:cNvPr id="6" name="Espace réservé du pied de page 5">
            <a:extLst>
              <a:ext uri="{FF2B5EF4-FFF2-40B4-BE49-F238E27FC236}">
                <a16:creationId xmlns:a16="http://schemas.microsoft.com/office/drawing/2014/main" id="{FAFAC2DD-CF19-E730-D68F-66D771EEDDF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4D1F19C-241B-3D24-66C7-F5EAA8868D6B}"/>
              </a:ext>
            </a:extLst>
          </p:cNvPr>
          <p:cNvSpPr>
            <a:spLocks noGrp="1"/>
          </p:cNvSpPr>
          <p:nvPr>
            <p:ph type="sldNum" sz="quarter" idx="12"/>
          </p:nvPr>
        </p:nvSpPr>
        <p:spPr/>
        <p:txBody>
          <a:bodyPr/>
          <a:lstStyle/>
          <a:p>
            <a:fld id="{DF943E36-012F-B248-ACD2-753A8BD42C72}" type="slidenum">
              <a:rPr lang="fr-FR" smtClean="0"/>
              <a:t>‹N°›</a:t>
            </a:fld>
            <a:endParaRPr lang="fr-FR"/>
          </a:p>
        </p:txBody>
      </p:sp>
    </p:spTree>
    <p:extLst>
      <p:ext uri="{BB962C8B-B14F-4D97-AF65-F5344CB8AC3E}">
        <p14:creationId xmlns:p14="http://schemas.microsoft.com/office/powerpoint/2010/main" val="697905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DE15DD-3F8B-A041-6CB8-E87D401D18B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8841B78-8F30-47C8-A86F-486410F651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A1A7C8A-00A9-664D-B4E1-5FD70485409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BB89DFC-D7D7-BDDF-7DCE-0DD842C74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E2A04FD-8FAC-CA35-2C2A-A9BD7B32925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8734A39-920B-28D2-3AC0-251F48FFCB7F}"/>
              </a:ext>
            </a:extLst>
          </p:cNvPr>
          <p:cNvSpPr>
            <a:spLocks noGrp="1"/>
          </p:cNvSpPr>
          <p:nvPr>
            <p:ph type="dt" sz="half" idx="10"/>
          </p:nvPr>
        </p:nvSpPr>
        <p:spPr/>
        <p:txBody>
          <a:bodyPr/>
          <a:lstStyle/>
          <a:p>
            <a:fld id="{08BA382E-F58C-BD48-8F82-7BF2ADD4191B}" type="datetime1">
              <a:rPr lang="fr-SN" smtClean="0"/>
              <a:t>22/02/2025</a:t>
            </a:fld>
            <a:endParaRPr lang="fr-FR"/>
          </a:p>
        </p:txBody>
      </p:sp>
      <p:sp>
        <p:nvSpPr>
          <p:cNvPr id="8" name="Espace réservé du pied de page 7">
            <a:extLst>
              <a:ext uri="{FF2B5EF4-FFF2-40B4-BE49-F238E27FC236}">
                <a16:creationId xmlns:a16="http://schemas.microsoft.com/office/drawing/2014/main" id="{D199ABB5-F275-71D7-27B9-35DA117FE84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CF3A662-2ED3-69AA-1DB4-32115A0FD6F9}"/>
              </a:ext>
            </a:extLst>
          </p:cNvPr>
          <p:cNvSpPr>
            <a:spLocks noGrp="1"/>
          </p:cNvSpPr>
          <p:nvPr>
            <p:ph type="sldNum" sz="quarter" idx="12"/>
          </p:nvPr>
        </p:nvSpPr>
        <p:spPr/>
        <p:txBody>
          <a:bodyPr/>
          <a:lstStyle/>
          <a:p>
            <a:fld id="{DF943E36-012F-B248-ACD2-753A8BD42C72}" type="slidenum">
              <a:rPr lang="fr-FR" smtClean="0"/>
              <a:t>‹N°›</a:t>
            </a:fld>
            <a:endParaRPr lang="fr-FR"/>
          </a:p>
        </p:txBody>
      </p:sp>
    </p:spTree>
    <p:extLst>
      <p:ext uri="{BB962C8B-B14F-4D97-AF65-F5344CB8AC3E}">
        <p14:creationId xmlns:p14="http://schemas.microsoft.com/office/powerpoint/2010/main" val="3183095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7FE93C-D9D7-2FA8-0586-3ACA6BA1A7B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436B84A-C99B-5634-F2DC-762E032F6F8B}"/>
              </a:ext>
            </a:extLst>
          </p:cNvPr>
          <p:cNvSpPr>
            <a:spLocks noGrp="1"/>
          </p:cNvSpPr>
          <p:nvPr>
            <p:ph type="dt" sz="half" idx="10"/>
          </p:nvPr>
        </p:nvSpPr>
        <p:spPr/>
        <p:txBody>
          <a:bodyPr/>
          <a:lstStyle/>
          <a:p>
            <a:fld id="{893CF11F-3C17-B24D-B6C4-07CC1FD5435C}" type="datetime1">
              <a:rPr lang="fr-SN" smtClean="0"/>
              <a:t>22/02/2025</a:t>
            </a:fld>
            <a:endParaRPr lang="fr-FR"/>
          </a:p>
        </p:txBody>
      </p:sp>
      <p:sp>
        <p:nvSpPr>
          <p:cNvPr id="4" name="Espace réservé du pied de page 3">
            <a:extLst>
              <a:ext uri="{FF2B5EF4-FFF2-40B4-BE49-F238E27FC236}">
                <a16:creationId xmlns:a16="http://schemas.microsoft.com/office/drawing/2014/main" id="{9FDBC569-6C31-A552-92F7-AF8F4C67150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C3B06F7-382C-4BEF-F354-7DC153CB5006}"/>
              </a:ext>
            </a:extLst>
          </p:cNvPr>
          <p:cNvSpPr>
            <a:spLocks noGrp="1"/>
          </p:cNvSpPr>
          <p:nvPr>
            <p:ph type="sldNum" sz="quarter" idx="12"/>
          </p:nvPr>
        </p:nvSpPr>
        <p:spPr/>
        <p:txBody>
          <a:bodyPr/>
          <a:lstStyle/>
          <a:p>
            <a:fld id="{DF943E36-012F-B248-ACD2-753A8BD42C72}" type="slidenum">
              <a:rPr lang="fr-FR" smtClean="0"/>
              <a:t>‹N°›</a:t>
            </a:fld>
            <a:endParaRPr lang="fr-FR"/>
          </a:p>
        </p:txBody>
      </p:sp>
    </p:spTree>
    <p:extLst>
      <p:ext uri="{BB962C8B-B14F-4D97-AF65-F5344CB8AC3E}">
        <p14:creationId xmlns:p14="http://schemas.microsoft.com/office/powerpoint/2010/main" val="1000951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C8E2E81-8CEA-56A9-2251-78C4A52571CF}"/>
              </a:ext>
            </a:extLst>
          </p:cNvPr>
          <p:cNvSpPr>
            <a:spLocks noGrp="1"/>
          </p:cNvSpPr>
          <p:nvPr>
            <p:ph type="dt" sz="half" idx="10"/>
          </p:nvPr>
        </p:nvSpPr>
        <p:spPr/>
        <p:txBody>
          <a:bodyPr/>
          <a:lstStyle/>
          <a:p>
            <a:fld id="{D32E8542-8284-DF44-8C56-5BD33EACF901}" type="datetime1">
              <a:rPr lang="fr-SN" smtClean="0"/>
              <a:t>22/02/2025</a:t>
            </a:fld>
            <a:endParaRPr lang="fr-FR"/>
          </a:p>
        </p:txBody>
      </p:sp>
      <p:sp>
        <p:nvSpPr>
          <p:cNvPr id="3" name="Espace réservé du pied de page 2">
            <a:extLst>
              <a:ext uri="{FF2B5EF4-FFF2-40B4-BE49-F238E27FC236}">
                <a16:creationId xmlns:a16="http://schemas.microsoft.com/office/drawing/2014/main" id="{62996F4C-C2E4-BDBE-889E-F41C1160A21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5CC915C-FCFC-DB3A-D8D0-2134EDB6AA52}"/>
              </a:ext>
            </a:extLst>
          </p:cNvPr>
          <p:cNvSpPr>
            <a:spLocks noGrp="1"/>
          </p:cNvSpPr>
          <p:nvPr>
            <p:ph type="sldNum" sz="quarter" idx="12"/>
          </p:nvPr>
        </p:nvSpPr>
        <p:spPr/>
        <p:txBody>
          <a:bodyPr/>
          <a:lstStyle/>
          <a:p>
            <a:fld id="{DF943E36-012F-B248-ACD2-753A8BD42C72}" type="slidenum">
              <a:rPr lang="fr-FR" smtClean="0"/>
              <a:t>‹N°›</a:t>
            </a:fld>
            <a:endParaRPr lang="fr-FR"/>
          </a:p>
        </p:txBody>
      </p:sp>
    </p:spTree>
    <p:extLst>
      <p:ext uri="{BB962C8B-B14F-4D97-AF65-F5344CB8AC3E}">
        <p14:creationId xmlns:p14="http://schemas.microsoft.com/office/powerpoint/2010/main" val="173923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38E870-E3BD-FFBE-7DFC-BDAAA618CF3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24E5E3A-809A-53E3-05E7-FD83A3A46A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3323931-9EF7-C4B6-E3FB-C25D1B9EEE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CC6B250-D2A2-2306-795B-21F1DB12A4E9}"/>
              </a:ext>
            </a:extLst>
          </p:cNvPr>
          <p:cNvSpPr>
            <a:spLocks noGrp="1"/>
          </p:cNvSpPr>
          <p:nvPr>
            <p:ph type="dt" sz="half" idx="10"/>
          </p:nvPr>
        </p:nvSpPr>
        <p:spPr/>
        <p:txBody>
          <a:bodyPr/>
          <a:lstStyle/>
          <a:p>
            <a:fld id="{5C0912AC-BE85-7749-A4A1-B116EA52330C}" type="datetime1">
              <a:rPr lang="fr-SN" smtClean="0"/>
              <a:t>22/02/2025</a:t>
            </a:fld>
            <a:endParaRPr lang="fr-FR"/>
          </a:p>
        </p:txBody>
      </p:sp>
      <p:sp>
        <p:nvSpPr>
          <p:cNvPr id="6" name="Espace réservé du pied de page 5">
            <a:extLst>
              <a:ext uri="{FF2B5EF4-FFF2-40B4-BE49-F238E27FC236}">
                <a16:creationId xmlns:a16="http://schemas.microsoft.com/office/drawing/2014/main" id="{7DFFDA82-5C58-D63C-6FE1-1E9294C301D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AF66159-AC45-3394-8FE3-C56912C842F1}"/>
              </a:ext>
            </a:extLst>
          </p:cNvPr>
          <p:cNvSpPr>
            <a:spLocks noGrp="1"/>
          </p:cNvSpPr>
          <p:nvPr>
            <p:ph type="sldNum" sz="quarter" idx="12"/>
          </p:nvPr>
        </p:nvSpPr>
        <p:spPr/>
        <p:txBody>
          <a:bodyPr/>
          <a:lstStyle/>
          <a:p>
            <a:fld id="{DF943E36-012F-B248-ACD2-753A8BD42C72}" type="slidenum">
              <a:rPr lang="fr-FR" smtClean="0"/>
              <a:t>‹N°›</a:t>
            </a:fld>
            <a:endParaRPr lang="fr-FR"/>
          </a:p>
        </p:txBody>
      </p:sp>
    </p:spTree>
    <p:extLst>
      <p:ext uri="{BB962C8B-B14F-4D97-AF65-F5344CB8AC3E}">
        <p14:creationId xmlns:p14="http://schemas.microsoft.com/office/powerpoint/2010/main" val="2780962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5B837B-6FE8-00CD-B827-51723B30818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C3ED537-D39F-60C8-2882-ED0E9EA252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D6D5DBD-CDFE-F111-44CD-7F58A6AB6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559FD6C-A071-CF78-A7FA-C39CAE5BF85A}"/>
              </a:ext>
            </a:extLst>
          </p:cNvPr>
          <p:cNvSpPr>
            <a:spLocks noGrp="1"/>
          </p:cNvSpPr>
          <p:nvPr>
            <p:ph type="dt" sz="half" idx="10"/>
          </p:nvPr>
        </p:nvSpPr>
        <p:spPr/>
        <p:txBody>
          <a:bodyPr/>
          <a:lstStyle/>
          <a:p>
            <a:fld id="{F547AB50-896C-A14A-8E62-1376543D04EB}" type="datetime1">
              <a:rPr lang="fr-SN" smtClean="0"/>
              <a:t>22/02/2025</a:t>
            </a:fld>
            <a:endParaRPr lang="fr-FR"/>
          </a:p>
        </p:txBody>
      </p:sp>
      <p:sp>
        <p:nvSpPr>
          <p:cNvPr id="6" name="Espace réservé du pied de page 5">
            <a:extLst>
              <a:ext uri="{FF2B5EF4-FFF2-40B4-BE49-F238E27FC236}">
                <a16:creationId xmlns:a16="http://schemas.microsoft.com/office/drawing/2014/main" id="{8307D835-8BC3-A69E-740A-D5AAA876EC8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5EB23BF-7B68-3B56-558F-2B38C99D1883}"/>
              </a:ext>
            </a:extLst>
          </p:cNvPr>
          <p:cNvSpPr>
            <a:spLocks noGrp="1"/>
          </p:cNvSpPr>
          <p:nvPr>
            <p:ph type="sldNum" sz="quarter" idx="12"/>
          </p:nvPr>
        </p:nvSpPr>
        <p:spPr/>
        <p:txBody>
          <a:bodyPr/>
          <a:lstStyle/>
          <a:p>
            <a:fld id="{DF943E36-012F-B248-ACD2-753A8BD42C72}" type="slidenum">
              <a:rPr lang="fr-FR" smtClean="0"/>
              <a:t>‹N°›</a:t>
            </a:fld>
            <a:endParaRPr lang="fr-FR"/>
          </a:p>
        </p:txBody>
      </p:sp>
    </p:spTree>
    <p:extLst>
      <p:ext uri="{BB962C8B-B14F-4D97-AF65-F5344CB8AC3E}">
        <p14:creationId xmlns:p14="http://schemas.microsoft.com/office/powerpoint/2010/main" val="4147179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6E2AD03-8FCA-729E-0AB2-EC0D03C842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62C5495-7D62-FFBF-DCB2-0A1632AF0E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D0BE1D4-4F46-56F8-1246-80AB7A2122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9B0D3-CBB9-F640-BA77-E9561BF91C75}" type="datetime1">
              <a:rPr lang="fr-SN" smtClean="0"/>
              <a:t>22/02/2025</a:t>
            </a:fld>
            <a:endParaRPr lang="fr-FR"/>
          </a:p>
        </p:txBody>
      </p:sp>
      <p:sp>
        <p:nvSpPr>
          <p:cNvPr id="5" name="Espace réservé du pied de page 4">
            <a:extLst>
              <a:ext uri="{FF2B5EF4-FFF2-40B4-BE49-F238E27FC236}">
                <a16:creationId xmlns:a16="http://schemas.microsoft.com/office/drawing/2014/main" id="{130D93D7-A9B9-3D2B-2D43-398A573E7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07003DD-74B6-CAA0-F8FA-7688372037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943E36-012F-B248-ACD2-753A8BD42C72}" type="slidenum">
              <a:rPr lang="fr-FR" smtClean="0"/>
              <a:t>‹N°›</a:t>
            </a:fld>
            <a:endParaRPr lang="fr-FR"/>
          </a:p>
        </p:txBody>
      </p:sp>
    </p:spTree>
    <p:extLst>
      <p:ext uri="{BB962C8B-B14F-4D97-AF65-F5344CB8AC3E}">
        <p14:creationId xmlns:p14="http://schemas.microsoft.com/office/powerpoint/2010/main" val="3624788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omar.gassama@2sc2p.sn"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7.xml"/><Relationship Id="rId4" Type="http://schemas.openxmlformats.org/officeDocument/2006/relationships/image" Target="../media/image35.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slideLayout" Target="../slideLayouts/slideLayout13.xml"/><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notesSlide" Target="../notesSlides/notesSlide3.xml"/><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07A3DB-BB28-C5DC-7E5B-BF324C55E78E}"/>
              </a:ext>
            </a:extLst>
          </p:cNvPr>
          <p:cNvSpPr>
            <a:spLocks noGrp="1"/>
          </p:cNvSpPr>
          <p:nvPr>
            <p:ph type="ctrTitle"/>
          </p:nvPr>
        </p:nvSpPr>
        <p:spPr>
          <a:xfrm>
            <a:off x="150813" y="1122363"/>
            <a:ext cx="11941173" cy="2387600"/>
          </a:xfrm>
        </p:spPr>
        <p:txBody>
          <a:bodyPr>
            <a:normAutofit fontScale="90000"/>
          </a:bodyPr>
          <a:lstStyle/>
          <a:p>
            <a:r>
              <a:rPr lang="fr-FR"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contre les Papillomavirus humains: quoi de neuf en 2023?</a:t>
            </a:r>
          </a:p>
        </p:txBody>
      </p:sp>
      <p:sp>
        <p:nvSpPr>
          <p:cNvPr id="3" name="Sous-titre 2">
            <a:extLst>
              <a:ext uri="{FF2B5EF4-FFF2-40B4-BE49-F238E27FC236}">
                <a16:creationId xmlns:a16="http://schemas.microsoft.com/office/drawing/2014/main" id="{EDE1B486-9033-F6E4-620A-F92C668A7AD2}"/>
              </a:ext>
            </a:extLst>
          </p:cNvPr>
          <p:cNvSpPr>
            <a:spLocks noGrp="1"/>
          </p:cNvSpPr>
          <p:nvPr>
            <p:ph type="subTitle" idx="1"/>
          </p:nvPr>
        </p:nvSpPr>
        <p:spPr>
          <a:xfrm>
            <a:off x="3490456" y="3662363"/>
            <a:ext cx="5273232" cy="1638200"/>
          </a:xfrm>
        </p:spPr>
        <p:txBody>
          <a:bodyPr>
            <a:normAutofit fontScale="85000" lnSpcReduction="20000"/>
          </a:bodyPr>
          <a:lstStyle/>
          <a:p>
            <a:r>
              <a:rPr lang="fr-FR" sz="1600" b="1" u="sng" dirty="0">
                <a:latin typeface="Tahoma" panose="020B0604030504040204" pitchFamily="34" charset="0"/>
                <a:ea typeface="Tahoma" panose="020B0604030504040204" pitchFamily="34" charset="0"/>
                <a:cs typeface="Tahoma" panose="020B0604030504040204" pitchFamily="34" charset="0"/>
              </a:rPr>
              <a:t>O GASSAMA</a:t>
            </a:r>
            <a:r>
              <a:rPr lang="fr-FR" sz="1600" b="1" dirty="0">
                <a:latin typeface="Tahoma" panose="020B0604030504040204" pitchFamily="34" charset="0"/>
                <a:ea typeface="Tahoma" panose="020B0604030504040204" pitchFamily="34" charset="0"/>
                <a:cs typeface="Tahoma" panose="020B0604030504040204" pitchFamily="34" charset="0"/>
              </a:rPr>
              <a:t>, O BADIANE, </a:t>
            </a:r>
            <a:r>
              <a:rPr lang="fr-FR" sz="1600" b="1" dirty="0" err="1">
                <a:latin typeface="Tahoma" panose="020B0604030504040204" pitchFamily="34" charset="0"/>
                <a:ea typeface="Tahoma" panose="020B0604030504040204" pitchFamily="34" charset="0"/>
                <a:cs typeface="Tahoma" panose="020B0604030504040204" pitchFamily="34" charset="0"/>
              </a:rPr>
              <a:t>T</a:t>
            </a:r>
            <a:r>
              <a:rPr lang="fr-FR" sz="1600" b="1" dirty="0">
                <a:latin typeface="Tahoma" panose="020B0604030504040204" pitchFamily="34" charset="0"/>
                <a:ea typeface="Tahoma" panose="020B0604030504040204" pitchFamily="34" charset="0"/>
                <a:cs typeface="Tahoma" panose="020B0604030504040204" pitchFamily="34" charset="0"/>
              </a:rPr>
              <a:t> DIEYE, A DIOUF</a:t>
            </a:r>
          </a:p>
          <a:p>
            <a:r>
              <a:rPr lang="fr-FR" sz="1600" dirty="0">
                <a:latin typeface="Tahoma" panose="020B0604030504040204" pitchFamily="34" charset="0"/>
                <a:ea typeface="Tahoma" panose="020B0604030504040204" pitchFamily="34" charset="0"/>
                <a:cs typeface="Tahoma" panose="020B0604030504040204" pitchFamily="34" charset="0"/>
              </a:rPr>
              <a:t>Université Cheikh Anta DIOP, Dakar, Sénégal</a:t>
            </a:r>
          </a:p>
          <a:p>
            <a:r>
              <a:rPr lang="fr-FR" sz="1600" dirty="0">
                <a:latin typeface="Tahoma" panose="020B0604030504040204" pitchFamily="34" charset="0"/>
                <a:ea typeface="Tahoma" panose="020B0604030504040204" pitchFamily="34" charset="0"/>
                <a:cs typeface="Tahoma" panose="020B0604030504040204" pitchFamily="34" charset="0"/>
              </a:rPr>
              <a:t>Clinique Gynécologique et Obstétricale,</a:t>
            </a:r>
          </a:p>
          <a:p>
            <a:r>
              <a:rPr lang="fr-FR" sz="1600" dirty="0">
                <a:latin typeface="Tahoma" panose="020B0604030504040204" pitchFamily="34" charset="0"/>
                <a:ea typeface="Tahoma" panose="020B0604030504040204" pitchFamily="34" charset="0"/>
                <a:cs typeface="Tahoma" panose="020B0604030504040204" pitchFamily="34" charset="0"/>
              </a:rPr>
              <a:t>CHU Aristide LE DANTEC</a:t>
            </a:r>
          </a:p>
          <a:p>
            <a:r>
              <a:rPr lang="fr-FR" sz="1600" dirty="0">
                <a:latin typeface="Tahoma" panose="020B0604030504040204" pitchFamily="34" charset="0"/>
                <a:ea typeface="Tahoma" panose="020B0604030504040204" pitchFamily="34" charset="0"/>
                <a:cs typeface="Tahoma" panose="020B0604030504040204" pitchFamily="34" charset="0"/>
                <a:hlinkClick r:id="rId2"/>
              </a:rPr>
              <a:t>omar.gassama@2sc2p.sn</a:t>
            </a:r>
            <a:endParaRPr lang="fr-FR" sz="1600" dirty="0">
              <a:latin typeface="Tahoma" panose="020B0604030504040204" pitchFamily="34" charset="0"/>
              <a:ea typeface="Tahoma" panose="020B0604030504040204" pitchFamily="34" charset="0"/>
              <a:cs typeface="Tahoma" panose="020B0604030504040204" pitchFamily="34" charset="0"/>
            </a:endParaRPr>
          </a:p>
          <a:p>
            <a:r>
              <a:rPr lang="fr-FR" sz="1600" dirty="0">
                <a:latin typeface="Tahoma" panose="020B0604030504040204" pitchFamily="34" charset="0"/>
                <a:ea typeface="Tahoma" panose="020B0604030504040204" pitchFamily="34" charset="0"/>
                <a:cs typeface="Tahoma" panose="020B0604030504040204" pitchFamily="34" charset="0"/>
              </a:rPr>
              <a:t>omar.gassama@edu.ucad.sn</a:t>
            </a:r>
          </a:p>
          <a:p>
            <a:endParaRPr lang="fr-FR" sz="1600" dirty="0">
              <a:latin typeface="Tahoma" panose="020B0604030504040204" pitchFamily="34" charset="0"/>
              <a:ea typeface="Tahoma" panose="020B0604030504040204" pitchFamily="34" charset="0"/>
              <a:cs typeface="Tahoma" panose="020B0604030504040204" pitchFamily="34" charset="0"/>
            </a:endParaRPr>
          </a:p>
          <a:p>
            <a:endParaRPr lang="fr-FR" sz="1600"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a:extLst>
              <a:ext uri="{FF2B5EF4-FFF2-40B4-BE49-F238E27FC236}">
                <a16:creationId xmlns:a16="http://schemas.microsoft.com/office/drawing/2014/main" id="{2259D326-E28D-5E8A-DFF4-BD64545E77DD}"/>
              </a:ext>
            </a:extLst>
          </p:cNvPr>
          <p:cNvSpPr>
            <a:spLocks noGrp="1"/>
          </p:cNvSpPr>
          <p:nvPr>
            <p:ph type="sldNum" sz="quarter" idx="12"/>
          </p:nvPr>
        </p:nvSpPr>
        <p:spPr/>
        <p:txBody>
          <a:bodyPr/>
          <a:lstStyle/>
          <a:p>
            <a:fld id="{DF943E36-012F-B248-ACD2-753A8BD42C72}" type="slidenum">
              <a:rPr lang="fr-FR" smtClean="0"/>
              <a:t>0</a:t>
            </a:fld>
            <a:endParaRPr lang="fr-FR"/>
          </a:p>
        </p:txBody>
      </p:sp>
      <p:pic>
        <p:nvPicPr>
          <p:cNvPr id="5" name="Image 4">
            <a:extLst>
              <a:ext uri="{FF2B5EF4-FFF2-40B4-BE49-F238E27FC236}">
                <a16:creationId xmlns:a16="http://schemas.microsoft.com/office/drawing/2014/main" id="{A104C728-C0D7-9050-7984-DF7DBA1ABB4E}"/>
              </a:ext>
            </a:extLst>
          </p:cNvPr>
          <p:cNvPicPr>
            <a:picLocks noChangeAspect="1"/>
          </p:cNvPicPr>
          <p:nvPr/>
        </p:nvPicPr>
        <p:blipFill>
          <a:blip r:embed="rId3"/>
          <a:stretch>
            <a:fillRect/>
          </a:stretch>
        </p:blipFill>
        <p:spPr>
          <a:xfrm>
            <a:off x="100014" y="3509963"/>
            <a:ext cx="3054857" cy="3218385"/>
          </a:xfrm>
          <a:prstGeom prst="rect">
            <a:avLst/>
          </a:prstGeom>
        </p:spPr>
      </p:pic>
      <p:pic>
        <p:nvPicPr>
          <p:cNvPr id="6" name="Picture 6" descr="age1image8424">
            <a:extLst>
              <a:ext uri="{FF2B5EF4-FFF2-40B4-BE49-F238E27FC236}">
                <a16:creationId xmlns:a16="http://schemas.microsoft.com/office/drawing/2014/main" id="{5BD6F638-F52A-3F51-230A-A5CC51DC3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9050"/>
            <a:ext cx="1381903"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IPVS - International Papillomavirus Society">
            <a:extLst>
              <a:ext uri="{FF2B5EF4-FFF2-40B4-BE49-F238E27FC236}">
                <a16:creationId xmlns:a16="http://schemas.microsoft.com/office/drawing/2014/main" id="{ECCE946C-C2D5-05D4-4BB3-AE65E6D35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688" y="4932314"/>
            <a:ext cx="3417200" cy="1925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Omar GAssama\Desktop\HyperSnapPortable\Snap83.bmp">
            <a:extLst>
              <a:ext uri="{FF2B5EF4-FFF2-40B4-BE49-F238E27FC236}">
                <a16:creationId xmlns:a16="http://schemas.microsoft.com/office/drawing/2014/main" id="{662E3FF3-59A9-D605-BA20-2E363BD95D98}"/>
              </a:ext>
            </a:extLst>
          </p:cNvPr>
          <p:cNvPicPr>
            <a:picLocks noChangeAspect="1" noChangeArrowheads="1"/>
          </p:cNvPicPr>
          <p:nvPr/>
        </p:nvPicPr>
        <p:blipFill>
          <a:blip r:embed="rId6" cstate="print"/>
          <a:srcRect/>
          <a:stretch>
            <a:fillRect/>
          </a:stretch>
        </p:blipFill>
        <p:spPr bwMode="auto">
          <a:xfrm>
            <a:off x="10238256" y="47583"/>
            <a:ext cx="1904529" cy="1876512"/>
          </a:xfrm>
          <a:prstGeom prst="rect">
            <a:avLst/>
          </a:prstGeom>
          <a:noFill/>
        </p:spPr>
      </p:pic>
    </p:spTree>
    <p:extLst>
      <p:ext uri="{BB962C8B-B14F-4D97-AF65-F5344CB8AC3E}">
        <p14:creationId xmlns:p14="http://schemas.microsoft.com/office/powerpoint/2010/main" val="95763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0" y="0"/>
            <a:ext cx="12191999"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PAPILLOMAVIRUS HUMAINS</a:t>
            </a:r>
          </a:p>
        </p:txBody>
      </p:sp>
      <p:sp>
        <p:nvSpPr>
          <p:cNvPr id="3" name="Espace réservé du numéro de diapositive 2">
            <a:extLst>
              <a:ext uri="{FF2B5EF4-FFF2-40B4-BE49-F238E27FC236}">
                <a16:creationId xmlns:a16="http://schemas.microsoft.com/office/drawing/2014/main" id="{4912D89A-245E-BEE4-774E-B2D3D69EA6C7}"/>
              </a:ext>
            </a:extLst>
          </p:cNvPr>
          <p:cNvSpPr>
            <a:spLocks noGrp="1"/>
          </p:cNvSpPr>
          <p:nvPr>
            <p:ph type="sldNum" sz="quarter" idx="12"/>
          </p:nvPr>
        </p:nvSpPr>
        <p:spPr/>
        <p:txBody>
          <a:bodyPr/>
          <a:lstStyle/>
          <a:p>
            <a:fld id="{DF943E36-012F-B248-ACD2-753A8BD42C72}" type="slidenum">
              <a:rPr lang="fr-FR" smtClean="0"/>
              <a:t>9</a:t>
            </a:fld>
            <a:endParaRPr lang="fr-FR"/>
          </a:p>
        </p:txBody>
      </p:sp>
      <p:sp>
        <p:nvSpPr>
          <p:cNvPr id="4" name="ZoneTexte 3">
            <a:extLst>
              <a:ext uri="{FF2B5EF4-FFF2-40B4-BE49-F238E27FC236}">
                <a16:creationId xmlns:a16="http://schemas.microsoft.com/office/drawing/2014/main" id="{1CD895E4-3424-CBFB-0345-A461921A626B}"/>
              </a:ext>
            </a:extLst>
          </p:cNvPr>
          <p:cNvSpPr txBox="1"/>
          <p:nvPr/>
        </p:nvSpPr>
        <p:spPr>
          <a:xfrm>
            <a:off x="628076" y="1429488"/>
            <a:ext cx="5467924" cy="4926862"/>
          </a:xfrm>
          <a:prstGeom prst="rect">
            <a:avLst/>
          </a:prstGeom>
          <a:noFill/>
        </p:spPr>
        <p:txBody>
          <a:bodyPr wrap="square" rtlCol="0">
            <a:spAutoFit/>
          </a:bodyPr>
          <a:lstStyle/>
          <a:p>
            <a:pPr eaLnBrk="1" hangingPunct="1">
              <a:lnSpc>
                <a:spcPct val="150000"/>
              </a:lnSpc>
            </a:pPr>
            <a:r>
              <a:rPr lang="fr-FR" altLang="fr-FR" sz="2800" dirty="0">
                <a:ea typeface="ＭＳ Ｐゴシック" panose="020B0600070205080204" pitchFamily="34" charset="-128"/>
              </a:rPr>
              <a:t>Petits virus nus Groupe I</a:t>
            </a:r>
          </a:p>
          <a:p>
            <a:pPr eaLnBrk="1" hangingPunct="1">
              <a:lnSpc>
                <a:spcPct val="150000"/>
              </a:lnSpc>
            </a:pPr>
            <a:r>
              <a:rPr lang="fr-FR" altLang="fr-FR" sz="2800" dirty="0">
                <a:ea typeface="ＭＳ Ｐゴシック" panose="020B0600070205080204" pitchFamily="34" charset="-128"/>
              </a:rPr>
              <a:t>- Famille: Papillomaviridae</a:t>
            </a:r>
          </a:p>
          <a:p>
            <a:pPr eaLnBrk="1" hangingPunct="1">
              <a:lnSpc>
                <a:spcPct val="150000"/>
              </a:lnSpc>
            </a:pPr>
            <a:r>
              <a:rPr lang="fr-FR" altLang="fr-FR" sz="2800" dirty="0">
                <a:ea typeface="ＭＳ Ｐゴシック" panose="020B0600070205080204" pitchFamily="34" charset="-128"/>
              </a:rPr>
              <a:t>- Genre: Papillomavirus</a:t>
            </a:r>
          </a:p>
          <a:p>
            <a:pPr eaLnBrk="1" hangingPunct="1">
              <a:lnSpc>
                <a:spcPct val="150000"/>
              </a:lnSpc>
            </a:pPr>
            <a:r>
              <a:rPr lang="fr-FR" altLang="fr-FR" sz="2800" dirty="0">
                <a:ea typeface="ＭＳ Ｐゴシック" panose="020B0600070205080204" pitchFamily="34" charset="-128"/>
              </a:rPr>
              <a:t>- Capside icosaédrique :</a:t>
            </a:r>
            <a:r>
              <a:rPr lang="fr-FR" altLang="fr-FR" sz="2800" dirty="0" err="1">
                <a:ea typeface="ＭＳ Ｐゴシック" panose="020B0600070205080204" pitchFamily="34" charset="-128"/>
              </a:rPr>
              <a:t>Ф</a:t>
            </a:r>
            <a:r>
              <a:rPr lang="fr-FR" altLang="fr-FR" sz="2800" dirty="0">
                <a:ea typeface="ＭＳ Ｐゴシック" panose="020B0600070205080204" pitchFamily="34" charset="-128"/>
              </a:rPr>
              <a:t> = 55 nm  </a:t>
            </a:r>
          </a:p>
          <a:p>
            <a:pPr eaLnBrk="1" hangingPunct="1">
              <a:lnSpc>
                <a:spcPct val="150000"/>
              </a:lnSpc>
            </a:pPr>
            <a:r>
              <a:rPr lang="fr-FR" altLang="fr-FR" sz="2800" dirty="0">
                <a:ea typeface="ＭＳ Ｐゴシック" panose="020B0600070205080204" pitchFamily="34" charset="-128"/>
              </a:rPr>
              <a:t>72 capsomères</a:t>
            </a:r>
          </a:p>
          <a:p>
            <a:pPr eaLnBrk="1" hangingPunct="1">
              <a:lnSpc>
                <a:spcPct val="150000"/>
              </a:lnSpc>
            </a:pPr>
            <a:r>
              <a:rPr lang="fr-FR" altLang="fr-FR" sz="2800" dirty="0">
                <a:ea typeface="ＭＳ Ｐゴシック" panose="020B0600070205080204" pitchFamily="34" charset="-128"/>
              </a:rPr>
              <a:t>- Protéines capside : déterminants antigéniques spécifiques de genre </a:t>
            </a:r>
          </a:p>
          <a:p>
            <a:pPr>
              <a:lnSpc>
                <a:spcPct val="120000"/>
              </a:lnSpc>
            </a:pPr>
            <a:endParaRPr lang="fr-FR" altLang="fr-FR" sz="1800" dirty="0">
              <a:ea typeface="ＭＳ Ｐゴシック" panose="020B0600070205080204" pitchFamily="34" charset="-128"/>
            </a:endParaRPr>
          </a:p>
        </p:txBody>
      </p:sp>
      <p:pic>
        <p:nvPicPr>
          <p:cNvPr id="5" name="Picture 2" descr="C:\Users\Omar GAssama\Desktop\HyperSnapPortable\Snap83.bmp">
            <a:extLst>
              <a:ext uri="{FF2B5EF4-FFF2-40B4-BE49-F238E27FC236}">
                <a16:creationId xmlns:a16="http://schemas.microsoft.com/office/drawing/2014/main" id="{75B386D7-18AF-E13F-5E1F-0EBF158842F0}"/>
              </a:ext>
            </a:extLst>
          </p:cNvPr>
          <p:cNvPicPr>
            <a:picLocks noChangeAspect="1" noChangeArrowheads="1"/>
          </p:cNvPicPr>
          <p:nvPr/>
        </p:nvPicPr>
        <p:blipFill>
          <a:blip r:embed="rId2" cstate="print"/>
          <a:srcRect/>
          <a:stretch>
            <a:fillRect/>
          </a:stretch>
        </p:blipFill>
        <p:spPr bwMode="auto">
          <a:xfrm>
            <a:off x="7106857" y="1628016"/>
            <a:ext cx="3880748" cy="3823660"/>
          </a:xfrm>
          <a:prstGeom prst="rect">
            <a:avLst/>
          </a:prstGeom>
          <a:noFill/>
        </p:spPr>
      </p:pic>
    </p:spTree>
    <p:extLst>
      <p:ext uri="{BB962C8B-B14F-4D97-AF65-F5344CB8AC3E}">
        <p14:creationId xmlns:p14="http://schemas.microsoft.com/office/powerpoint/2010/main" val="3328645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0" y="0"/>
            <a:ext cx="12191999"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PAPILLOMAVIRUS HUMAINS</a:t>
            </a:r>
          </a:p>
        </p:txBody>
      </p:sp>
      <p:sp>
        <p:nvSpPr>
          <p:cNvPr id="3" name="Espace réservé du numéro de diapositive 2">
            <a:extLst>
              <a:ext uri="{FF2B5EF4-FFF2-40B4-BE49-F238E27FC236}">
                <a16:creationId xmlns:a16="http://schemas.microsoft.com/office/drawing/2014/main" id="{4912D89A-245E-BEE4-774E-B2D3D69EA6C7}"/>
              </a:ext>
            </a:extLst>
          </p:cNvPr>
          <p:cNvSpPr>
            <a:spLocks noGrp="1"/>
          </p:cNvSpPr>
          <p:nvPr>
            <p:ph type="sldNum" sz="quarter" idx="12"/>
          </p:nvPr>
        </p:nvSpPr>
        <p:spPr/>
        <p:txBody>
          <a:bodyPr/>
          <a:lstStyle/>
          <a:p>
            <a:fld id="{DF943E36-012F-B248-ACD2-753A8BD42C72}" type="slidenum">
              <a:rPr lang="fr-FR" smtClean="0"/>
              <a:t>10</a:t>
            </a:fld>
            <a:endParaRPr lang="fr-FR"/>
          </a:p>
        </p:txBody>
      </p:sp>
      <p:sp>
        <p:nvSpPr>
          <p:cNvPr id="4" name="ZoneTexte 3">
            <a:extLst>
              <a:ext uri="{FF2B5EF4-FFF2-40B4-BE49-F238E27FC236}">
                <a16:creationId xmlns:a16="http://schemas.microsoft.com/office/drawing/2014/main" id="{1CD895E4-3424-CBFB-0345-A461921A626B}"/>
              </a:ext>
            </a:extLst>
          </p:cNvPr>
          <p:cNvSpPr txBox="1"/>
          <p:nvPr/>
        </p:nvSpPr>
        <p:spPr>
          <a:xfrm>
            <a:off x="439838" y="1012954"/>
            <a:ext cx="5517908" cy="4549835"/>
          </a:xfrm>
          <a:prstGeom prst="rect">
            <a:avLst/>
          </a:prstGeom>
          <a:noFill/>
        </p:spPr>
        <p:txBody>
          <a:bodyPr wrap="square" rtlCol="0">
            <a:spAutoFit/>
          </a:bodyPr>
          <a:lstStyle/>
          <a:p>
            <a:pPr eaLnBrk="1" hangingPunct="1">
              <a:lnSpc>
                <a:spcPct val="150000"/>
              </a:lnSpc>
            </a:pPr>
            <a:r>
              <a:rPr lang="fr-FR" altLang="fr-FR" sz="2800" dirty="0">
                <a:ea typeface="ＭＳ Ｐゴシック" panose="020B0600070205080204" pitchFamily="34" charset="-128"/>
              </a:rPr>
              <a:t>Génome </a:t>
            </a:r>
          </a:p>
          <a:p>
            <a:pPr eaLnBrk="1" hangingPunct="1">
              <a:lnSpc>
                <a:spcPct val="150000"/>
              </a:lnSpc>
            </a:pPr>
            <a:r>
              <a:rPr lang="fr-FR" altLang="fr-FR" sz="2800" dirty="0">
                <a:ea typeface="ＭＳ Ｐゴシック" panose="020B0600070205080204" pitchFamily="34" charset="-128"/>
              </a:rPr>
              <a:t>- Génotypes en fonction régions génomiques spécifiques (E6, E7 et L1) </a:t>
            </a:r>
          </a:p>
          <a:p>
            <a:pPr eaLnBrk="1" hangingPunct="1">
              <a:lnSpc>
                <a:spcPct val="150000"/>
              </a:lnSpc>
            </a:pPr>
            <a:r>
              <a:rPr lang="en-US" altLang="fr-FR" sz="2800" dirty="0">
                <a:ea typeface="ＭＳ Ｐゴシック" panose="020B0600070205080204" pitchFamily="34" charset="-128"/>
              </a:rPr>
              <a:t>- 120 genotypes séquencés sur 200 identifiés </a:t>
            </a:r>
            <a:r>
              <a:rPr lang="fr-FR" altLang="fr-FR" sz="2800" dirty="0">
                <a:ea typeface="ＭＳ Ｐゴシック" panose="020B0600070205080204" pitchFamily="34" charset="-128"/>
              </a:rPr>
              <a:t>: HPV-1 à HPV-120</a:t>
            </a:r>
          </a:p>
          <a:p>
            <a:pPr lvl="1" eaLnBrk="1" hangingPunct="1">
              <a:lnSpc>
                <a:spcPct val="150000"/>
              </a:lnSpc>
            </a:pPr>
            <a:r>
              <a:rPr lang="fr-FR" altLang="fr-FR" sz="2800" dirty="0">
                <a:ea typeface="ＭＳ Ｐゴシック" panose="020B0600070205080204" pitchFamily="34" charset="-128"/>
              </a:rPr>
              <a:t> </a:t>
            </a:r>
          </a:p>
        </p:txBody>
      </p:sp>
      <p:pic>
        <p:nvPicPr>
          <p:cNvPr id="5" name="Image 4">
            <a:extLst>
              <a:ext uri="{FF2B5EF4-FFF2-40B4-BE49-F238E27FC236}">
                <a16:creationId xmlns:a16="http://schemas.microsoft.com/office/drawing/2014/main" id="{5048A187-918D-E7C8-3320-F9C615131E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7746" y="1325824"/>
            <a:ext cx="60452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02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0" y="0"/>
            <a:ext cx="12191999"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PAPILLOMAVIRUS HUMAINS</a:t>
            </a:r>
          </a:p>
        </p:txBody>
      </p:sp>
      <p:sp>
        <p:nvSpPr>
          <p:cNvPr id="3" name="Espace réservé du numéro de diapositive 2">
            <a:extLst>
              <a:ext uri="{FF2B5EF4-FFF2-40B4-BE49-F238E27FC236}">
                <a16:creationId xmlns:a16="http://schemas.microsoft.com/office/drawing/2014/main" id="{4912D89A-245E-BEE4-774E-B2D3D69EA6C7}"/>
              </a:ext>
            </a:extLst>
          </p:cNvPr>
          <p:cNvSpPr>
            <a:spLocks noGrp="1"/>
          </p:cNvSpPr>
          <p:nvPr>
            <p:ph type="sldNum" sz="quarter" idx="12"/>
          </p:nvPr>
        </p:nvSpPr>
        <p:spPr/>
        <p:txBody>
          <a:bodyPr/>
          <a:lstStyle/>
          <a:p>
            <a:fld id="{DF943E36-012F-B248-ACD2-753A8BD42C72}" type="slidenum">
              <a:rPr lang="fr-FR" smtClean="0"/>
              <a:t>11</a:t>
            </a:fld>
            <a:endParaRPr lang="fr-FR"/>
          </a:p>
        </p:txBody>
      </p:sp>
      <p:sp>
        <p:nvSpPr>
          <p:cNvPr id="4" name="ZoneTexte 3">
            <a:extLst>
              <a:ext uri="{FF2B5EF4-FFF2-40B4-BE49-F238E27FC236}">
                <a16:creationId xmlns:a16="http://schemas.microsoft.com/office/drawing/2014/main" id="{1CD895E4-3424-CBFB-0345-A461921A626B}"/>
              </a:ext>
            </a:extLst>
          </p:cNvPr>
          <p:cNvSpPr txBox="1"/>
          <p:nvPr/>
        </p:nvSpPr>
        <p:spPr>
          <a:xfrm>
            <a:off x="220585" y="995590"/>
            <a:ext cx="4724865" cy="5196166"/>
          </a:xfrm>
          <a:prstGeom prst="rect">
            <a:avLst/>
          </a:prstGeom>
          <a:noFill/>
        </p:spPr>
        <p:txBody>
          <a:bodyPr wrap="square" rtlCol="0">
            <a:spAutoFit/>
          </a:bodyPr>
          <a:lstStyle/>
          <a:p>
            <a:pPr algn="l" eaLnBrk="1" hangingPunct="1">
              <a:lnSpc>
                <a:spcPct val="150000"/>
              </a:lnSpc>
            </a:pPr>
            <a:r>
              <a:rPr lang="fr-FR" altLang="fr-FR" sz="2800" dirty="0">
                <a:ea typeface="ＭＳ Ｐゴシック" panose="020B0600070205080204" pitchFamily="34" charset="-128"/>
              </a:rPr>
              <a:t>Génome = ADNds circulaire  8000 paires  bases  </a:t>
            </a:r>
          </a:p>
          <a:p>
            <a:pPr lvl="1" eaLnBrk="1" hangingPunct="1">
              <a:lnSpc>
                <a:spcPct val="150000"/>
              </a:lnSpc>
            </a:pPr>
            <a:r>
              <a:rPr lang="fr-FR" altLang="fr-FR" sz="2800" dirty="0">
                <a:ea typeface="ＭＳ Ｐゴシック" panose="020B0600070205080204" pitchFamily="34" charset="-128"/>
              </a:rPr>
              <a:t>1 seul brin codant : </a:t>
            </a:r>
          </a:p>
          <a:p>
            <a:pPr lvl="1" eaLnBrk="1" hangingPunct="1">
              <a:lnSpc>
                <a:spcPct val="150000"/>
              </a:lnSpc>
            </a:pPr>
            <a:r>
              <a:rPr lang="fr-FR" altLang="fr-FR" sz="2800" dirty="0">
                <a:ea typeface="ＭＳ Ｐゴシック" panose="020B0600070205080204" pitchFamily="34" charset="-128"/>
              </a:rPr>
              <a:t>-</a:t>
            </a:r>
            <a:r>
              <a:rPr lang="fr-FR" altLang="fr-FR" sz="2800" b="1" dirty="0">
                <a:ea typeface="ＭＳ Ｐゴシック" panose="020B0600070205080204" pitchFamily="34" charset="-128"/>
              </a:rPr>
              <a:t>Région précoce E </a:t>
            </a:r>
            <a:r>
              <a:rPr lang="fr-FR" altLang="fr-FR" sz="2800" dirty="0">
                <a:ea typeface="ＭＳ Ｐゴシック" panose="020B0600070205080204" pitchFamily="34" charset="-128"/>
              </a:rPr>
              <a:t>(Early)</a:t>
            </a:r>
          </a:p>
          <a:p>
            <a:pPr lvl="1" eaLnBrk="1" hangingPunct="1">
              <a:lnSpc>
                <a:spcPct val="150000"/>
              </a:lnSpc>
            </a:pPr>
            <a:r>
              <a:rPr lang="fr-FR" altLang="fr-FR" sz="2800" dirty="0">
                <a:ea typeface="ＭＳ Ｐゴシック" panose="020B0600070205080204" pitchFamily="34" charset="-128"/>
              </a:rPr>
              <a:t>-</a:t>
            </a:r>
            <a:r>
              <a:rPr lang="fr-FR" altLang="fr-FR" sz="2800" b="1" dirty="0">
                <a:ea typeface="ＭＳ Ｐゴシック" panose="020B0600070205080204" pitchFamily="34" charset="-128"/>
              </a:rPr>
              <a:t>Région tardive L </a:t>
            </a:r>
            <a:r>
              <a:rPr lang="fr-FR" altLang="fr-FR" sz="2800" dirty="0">
                <a:ea typeface="ＭＳ Ｐゴシック" panose="020B0600070205080204" pitchFamily="34" charset="-128"/>
              </a:rPr>
              <a:t>(</a:t>
            </a:r>
            <a:r>
              <a:rPr lang="fr-FR" altLang="fr-FR" sz="2800" dirty="0" err="1">
                <a:ea typeface="ＭＳ Ｐゴシック" panose="020B0600070205080204" pitchFamily="34" charset="-128"/>
              </a:rPr>
              <a:t>Late</a:t>
            </a:r>
            <a:r>
              <a:rPr lang="fr-FR" altLang="fr-FR" sz="2800" dirty="0">
                <a:ea typeface="ＭＳ Ｐゴシック" panose="020B0600070205080204" pitchFamily="34" charset="-128"/>
              </a:rPr>
              <a:t>) </a:t>
            </a:r>
          </a:p>
          <a:p>
            <a:pPr lvl="1" eaLnBrk="1" hangingPunct="1">
              <a:lnSpc>
                <a:spcPct val="150000"/>
              </a:lnSpc>
            </a:pPr>
            <a:r>
              <a:rPr lang="fr-FR" altLang="fr-FR" sz="2800" dirty="0">
                <a:ea typeface="ＭＳ Ｐゴシック" panose="020B0600070205080204" pitchFamily="34" charset="-128"/>
              </a:rPr>
              <a:t>-</a:t>
            </a:r>
            <a:r>
              <a:rPr lang="fr-FR" altLang="fr-FR" sz="2800" b="1" dirty="0">
                <a:ea typeface="ＭＳ Ｐゴシック" panose="020B0600070205080204" pitchFamily="34" charset="-128"/>
              </a:rPr>
              <a:t>Région de contrôle </a:t>
            </a:r>
            <a:r>
              <a:rPr lang="fr-FR" altLang="fr-FR" sz="2800" dirty="0">
                <a:ea typeface="ＭＳ Ｐゴシック" panose="020B0600070205080204" pitchFamily="34" charset="-128"/>
              </a:rPr>
              <a:t>appelée LCR (Long Control </a:t>
            </a:r>
            <a:r>
              <a:rPr lang="fr-FR" altLang="fr-FR" sz="2800" dirty="0" err="1">
                <a:ea typeface="ＭＳ Ｐゴシック" panose="020B0600070205080204" pitchFamily="34" charset="-128"/>
              </a:rPr>
              <a:t>Region</a:t>
            </a:r>
            <a:r>
              <a:rPr lang="fr-FR" altLang="fr-FR" sz="2800" dirty="0">
                <a:ea typeface="ＭＳ Ｐゴシック" panose="020B0600070205080204" pitchFamily="34" charset="-128"/>
              </a:rPr>
              <a:t>)</a:t>
            </a:r>
          </a:p>
        </p:txBody>
      </p:sp>
      <p:pic>
        <p:nvPicPr>
          <p:cNvPr id="8194" name="Picture 2">
            <a:extLst>
              <a:ext uri="{FF2B5EF4-FFF2-40B4-BE49-F238E27FC236}">
                <a16:creationId xmlns:a16="http://schemas.microsoft.com/office/drawing/2014/main" id="{77E4E67A-96AF-12AD-DD88-F17C6AD3B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620" y="1983345"/>
            <a:ext cx="7349924" cy="331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989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4">
            <a:extLst>
              <a:ext uri="{FF2B5EF4-FFF2-40B4-BE49-F238E27FC236}">
                <a16:creationId xmlns:a16="http://schemas.microsoft.com/office/drawing/2014/main" id="{FA377B27-F74D-ECCF-EC8C-796BB4E4B24F}"/>
              </a:ext>
            </a:extLst>
          </p:cNvPr>
          <p:cNvSpPr>
            <a:spLocks noChangeArrowheads="1"/>
          </p:cNvSpPr>
          <p:nvPr/>
        </p:nvSpPr>
        <p:spPr bwMode="auto">
          <a:xfrm>
            <a:off x="7281863" y="2109788"/>
            <a:ext cx="228600" cy="152400"/>
          </a:xfrm>
          <a:prstGeom prst="rect">
            <a:avLst/>
          </a:prstGeom>
          <a:solidFill>
            <a:srgbClr val="FF00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866" name="Text Box 5">
            <a:extLst>
              <a:ext uri="{FF2B5EF4-FFF2-40B4-BE49-F238E27FC236}">
                <a16:creationId xmlns:a16="http://schemas.microsoft.com/office/drawing/2014/main" id="{1998392C-88E5-17EA-0BC5-6FEE40E84CD0}"/>
              </a:ext>
            </a:extLst>
          </p:cNvPr>
          <p:cNvSpPr txBox="1">
            <a:spLocks noChangeArrowheads="1"/>
          </p:cNvSpPr>
          <p:nvPr/>
        </p:nvSpPr>
        <p:spPr bwMode="auto">
          <a:xfrm>
            <a:off x="7697248" y="1790066"/>
            <a:ext cx="35622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2000" b="1" dirty="0">
                <a:solidFill>
                  <a:srgbClr val="FF3300"/>
                </a:solidFill>
                <a:latin typeface="+mn-lt"/>
              </a:rPr>
              <a:t>Oncogène (Haut </a:t>
            </a:r>
            <a:r>
              <a:rPr lang="en-US" altLang="fr-FR" sz="2000" b="1" dirty="0" err="1">
                <a:solidFill>
                  <a:srgbClr val="FF3300"/>
                </a:solidFill>
                <a:latin typeface="+mn-lt"/>
              </a:rPr>
              <a:t>Risque</a:t>
            </a:r>
            <a:r>
              <a:rPr lang="en-US" altLang="fr-FR" sz="2000" b="1" dirty="0">
                <a:solidFill>
                  <a:srgbClr val="FF3300"/>
                </a:solidFill>
                <a:latin typeface="+mn-lt"/>
              </a:rPr>
              <a:t>)</a:t>
            </a:r>
          </a:p>
          <a:p>
            <a:pPr algn="ctr" eaLnBrk="1" hangingPunct="1">
              <a:defRPr/>
            </a:pPr>
            <a:r>
              <a:rPr lang="fr-FR" altLang="fr-FR" sz="2000" b="1" u="sng" dirty="0">
                <a:solidFill>
                  <a:srgbClr val="FF3300"/>
                </a:solidFill>
                <a:latin typeface="+mn-lt"/>
              </a:rPr>
              <a:t>HPV16 et HPV18</a:t>
            </a:r>
            <a:r>
              <a:rPr lang="fr-FR" altLang="fr-FR" sz="2000" b="1" dirty="0">
                <a:solidFill>
                  <a:srgbClr val="FF3300"/>
                </a:solidFill>
                <a:latin typeface="+mn-lt"/>
              </a:rPr>
              <a:t> les + fréquents</a:t>
            </a:r>
            <a:endParaRPr lang="en-US" altLang="fr-FR" sz="2000" b="1" dirty="0">
              <a:solidFill>
                <a:srgbClr val="FF3300"/>
              </a:solidFill>
              <a:latin typeface="+mn-lt"/>
            </a:endParaRPr>
          </a:p>
        </p:txBody>
      </p:sp>
      <p:sp>
        <p:nvSpPr>
          <p:cNvPr id="36867" name="Rectangle 6">
            <a:extLst>
              <a:ext uri="{FF2B5EF4-FFF2-40B4-BE49-F238E27FC236}">
                <a16:creationId xmlns:a16="http://schemas.microsoft.com/office/drawing/2014/main" id="{52699488-06BD-186C-BBAF-29A2784E9E49}"/>
              </a:ext>
            </a:extLst>
          </p:cNvPr>
          <p:cNvSpPr>
            <a:spLocks noChangeArrowheads="1"/>
          </p:cNvSpPr>
          <p:nvPr/>
        </p:nvSpPr>
        <p:spPr bwMode="auto">
          <a:xfrm>
            <a:off x="7281863" y="2781300"/>
            <a:ext cx="228600" cy="152400"/>
          </a:xfrm>
          <a:prstGeom prst="rect">
            <a:avLst/>
          </a:prstGeom>
          <a:solidFill>
            <a:schemeClr val="folHlink">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868" name="Text Box 7">
            <a:extLst>
              <a:ext uri="{FF2B5EF4-FFF2-40B4-BE49-F238E27FC236}">
                <a16:creationId xmlns:a16="http://schemas.microsoft.com/office/drawing/2014/main" id="{858B9DEE-7E90-4706-89D3-4D5CA72278AF}"/>
              </a:ext>
            </a:extLst>
          </p:cNvPr>
          <p:cNvSpPr txBox="1">
            <a:spLocks noChangeArrowheads="1"/>
          </p:cNvSpPr>
          <p:nvPr/>
        </p:nvSpPr>
        <p:spPr bwMode="auto">
          <a:xfrm>
            <a:off x="7499245" y="2622550"/>
            <a:ext cx="33747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2000" b="1" dirty="0">
                <a:solidFill>
                  <a:schemeClr val="folHlink"/>
                </a:solidFill>
                <a:latin typeface="+mn-lt"/>
              </a:rPr>
              <a:t>Non </a:t>
            </a:r>
            <a:r>
              <a:rPr lang="en-US" altLang="fr-FR" sz="2000" b="1" dirty="0" err="1">
                <a:solidFill>
                  <a:schemeClr val="folHlink"/>
                </a:solidFill>
                <a:latin typeface="+mn-lt"/>
              </a:rPr>
              <a:t>oncogène</a:t>
            </a:r>
            <a:r>
              <a:rPr lang="en-US" altLang="fr-FR" sz="2000" b="1" dirty="0">
                <a:solidFill>
                  <a:schemeClr val="folHlink"/>
                </a:solidFill>
                <a:latin typeface="+mn-lt"/>
              </a:rPr>
              <a:t> (Bas </a:t>
            </a:r>
            <a:r>
              <a:rPr lang="en-US" altLang="fr-FR" sz="2000" b="1" dirty="0" err="1">
                <a:solidFill>
                  <a:schemeClr val="folHlink"/>
                </a:solidFill>
                <a:latin typeface="+mn-lt"/>
              </a:rPr>
              <a:t>Risque</a:t>
            </a:r>
            <a:r>
              <a:rPr lang="en-US" altLang="fr-FR" sz="2000" b="1" dirty="0">
                <a:solidFill>
                  <a:schemeClr val="folHlink"/>
                </a:solidFill>
                <a:latin typeface="+mn-lt"/>
              </a:rPr>
              <a:t>)</a:t>
            </a:r>
          </a:p>
          <a:p>
            <a:pPr algn="ctr" eaLnBrk="1" hangingPunct="1">
              <a:defRPr/>
            </a:pPr>
            <a:r>
              <a:rPr lang="fr-FR" altLang="fr-FR" sz="2000" b="1" u="sng" dirty="0">
                <a:solidFill>
                  <a:schemeClr val="folHlink"/>
                </a:solidFill>
                <a:latin typeface="+mn-lt"/>
              </a:rPr>
              <a:t>HPV6 et HPV11</a:t>
            </a:r>
            <a:r>
              <a:rPr lang="fr-FR" altLang="fr-FR" sz="2000" b="1" dirty="0">
                <a:solidFill>
                  <a:schemeClr val="folHlink"/>
                </a:solidFill>
                <a:latin typeface="+mn-lt"/>
              </a:rPr>
              <a:t> les+ fréquents</a:t>
            </a:r>
            <a:endParaRPr lang="en-US" altLang="fr-FR" sz="2000" b="1" dirty="0">
              <a:solidFill>
                <a:schemeClr val="folHlink"/>
              </a:solidFill>
              <a:latin typeface="+mn-lt"/>
            </a:endParaRPr>
          </a:p>
        </p:txBody>
      </p:sp>
      <p:sp>
        <p:nvSpPr>
          <p:cNvPr id="36869" name="Rectangle 9">
            <a:extLst>
              <a:ext uri="{FF2B5EF4-FFF2-40B4-BE49-F238E27FC236}">
                <a16:creationId xmlns:a16="http://schemas.microsoft.com/office/drawing/2014/main" id="{20EDFD0C-384C-EACF-4324-F0F6397D89C0}"/>
              </a:ext>
            </a:extLst>
          </p:cNvPr>
          <p:cNvSpPr>
            <a:spLocks noChangeArrowheads="1"/>
          </p:cNvSpPr>
          <p:nvPr/>
        </p:nvSpPr>
        <p:spPr bwMode="auto">
          <a:xfrm>
            <a:off x="7281863" y="3884613"/>
            <a:ext cx="228600" cy="152400"/>
          </a:xfrm>
          <a:prstGeom prst="rect">
            <a:avLst/>
          </a:prstGeom>
          <a:solidFill>
            <a:schemeClr val="hlink">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870" name="Text Box 10">
            <a:extLst>
              <a:ext uri="{FF2B5EF4-FFF2-40B4-BE49-F238E27FC236}">
                <a16:creationId xmlns:a16="http://schemas.microsoft.com/office/drawing/2014/main" id="{E5BCA531-5E3A-4E4D-DD03-D156ED416F86}"/>
              </a:ext>
            </a:extLst>
          </p:cNvPr>
          <p:cNvSpPr txBox="1">
            <a:spLocks noChangeArrowheads="1"/>
          </p:cNvSpPr>
          <p:nvPr/>
        </p:nvSpPr>
        <p:spPr bwMode="auto">
          <a:xfrm>
            <a:off x="7456164" y="3723761"/>
            <a:ext cx="7393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800" dirty="0">
                <a:solidFill>
                  <a:schemeClr val="hlink"/>
                </a:solidFill>
                <a:latin typeface="+mn-lt"/>
              </a:rPr>
              <a:t>Warts</a:t>
            </a:r>
          </a:p>
        </p:txBody>
      </p:sp>
      <p:sp>
        <p:nvSpPr>
          <p:cNvPr id="36871" name="Rectangle 11">
            <a:extLst>
              <a:ext uri="{FF2B5EF4-FFF2-40B4-BE49-F238E27FC236}">
                <a16:creationId xmlns:a16="http://schemas.microsoft.com/office/drawing/2014/main" id="{BCCBD313-6A4A-4F38-5188-0F7CC9E6F163}"/>
              </a:ext>
            </a:extLst>
          </p:cNvPr>
          <p:cNvSpPr>
            <a:spLocks noChangeArrowheads="1"/>
          </p:cNvSpPr>
          <p:nvPr/>
        </p:nvSpPr>
        <p:spPr bwMode="auto">
          <a:xfrm>
            <a:off x="7281863" y="4189413"/>
            <a:ext cx="228600" cy="152400"/>
          </a:xfrm>
          <a:prstGeom prst="rect">
            <a:avLst/>
          </a:prstGeom>
          <a:solidFill>
            <a:srgbClr val="9933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872" name="Text Box 12">
            <a:extLst>
              <a:ext uri="{FF2B5EF4-FFF2-40B4-BE49-F238E27FC236}">
                <a16:creationId xmlns:a16="http://schemas.microsoft.com/office/drawing/2014/main" id="{3D16E51E-24EE-115F-ADE4-F0A8F0B9BB43}"/>
              </a:ext>
            </a:extLst>
          </p:cNvPr>
          <p:cNvSpPr txBox="1">
            <a:spLocks noChangeArrowheads="1"/>
          </p:cNvSpPr>
          <p:nvPr/>
        </p:nvSpPr>
        <p:spPr bwMode="auto">
          <a:xfrm>
            <a:off x="7510464" y="4076701"/>
            <a:ext cx="42295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2000" dirty="0">
                <a:solidFill>
                  <a:srgbClr val="9933FF"/>
                </a:solidFill>
                <a:latin typeface="+mn-lt"/>
              </a:rPr>
              <a:t>Epidermodysplasia</a:t>
            </a:r>
          </a:p>
          <a:p>
            <a:pPr algn="ctr" eaLnBrk="1" hangingPunct="1">
              <a:defRPr/>
            </a:pPr>
            <a:r>
              <a:rPr lang="en-US" altLang="fr-FR" sz="2000" dirty="0" err="1">
                <a:solidFill>
                  <a:srgbClr val="9933FF"/>
                </a:solidFill>
                <a:latin typeface="+mn-lt"/>
              </a:rPr>
              <a:t>verruciformis</a:t>
            </a:r>
            <a:endParaRPr lang="en-US" altLang="fr-FR" sz="2000" dirty="0">
              <a:solidFill>
                <a:srgbClr val="9933FF"/>
              </a:solidFill>
              <a:latin typeface="+mn-lt"/>
            </a:endParaRPr>
          </a:p>
        </p:txBody>
      </p:sp>
      <p:sp>
        <p:nvSpPr>
          <p:cNvPr id="36873" name="Text Box 13">
            <a:extLst>
              <a:ext uri="{FF2B5EF4-FFF2-40B4-BE49-F238E27FC236}">
                <a16:creationId xmlns:a16="http://schemas.microsoft.com/office/drawing/2014/main" id="{051C9996-F5FE-7123-85E4-5518278E5BF7}"/>
              </a:ext>
            </a:extLst>
          </p:cNvPr>
          <p:cNvSpPr txBox="1">
            <a:spLocks noChangeArrowheads="1"/>
          </p:cNvSpPr>
          <p:nvPr/>
        </p:nvSpPr>
        <p:spPr bwMode="auto">
          <a:xfrm>
            <a:off x="7291273" y="4514851"/>
            <a:ext cx="1521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2000" dirty="0">
                <a:solidFill>
                  <a:srgbClr val="9933FF"/>
                </a:solidFill>
                <a:latin typeface="+mn-lt"/>
              </a:rPr>
              <a:t>(Skin cancer)</a:t>
            </a:r>
          </a:p>
        </p:txBody>
      </p:sp>
      <p:sp>
        <p:nvSpPr>
          <p:cNvPr id="36874" name="Rectangle 14">
            <a:extLst>
              <a:ext uri="{FF2B5EF4-FFF2-40B4-BE49-F238E27FC236}">
                <a16:creationId xmlns:a16="http://schemas.microsoft.com/office/drawing/2014/main" id="{5388C1B9-7B4A-47CF-C098-E98E92C94A46}"/>
              </a:ext>
            </a:extLst>
          </p:cNvPr>
          <p:cNvSpPr>
            <a:spLocks noChangeArrowheads="1"/>
          </p:cNvSpPr>
          <p:nvPr/>
        </p:nvSpPr>
        <p:spPr bwMode="auto">
          <a:xfrm>
            <a:off x="7281863" y="4875213"/>
            <a:ext cx="228600" cy="152400"/>
          </a:xfrm>
          <a:prstGeom prst="rect">
            <a:avLst/>
          </a:prstGeom>
          <a:solidFill>
            <a:srgbClr val="9900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solidFill>
                <a:srgbClr val="990000"/>
              </a:solidFill>
              <a:latin typeface="+mn-lt"/>
            </a:endParaRPr>
          </a:p>
        </p:txBody>
      </p:sp>
      <p:sp>
        <p:nvSpPr>
          <p:cNvPr id="36875" name="Text Box 15">
            <a:extLst>
              <a:ext uri="{FF2B5EF4-FFF2-40B4-BE49-F238E27FC236}">
                <a16:creationId xmlns:a16="http://schemas.microsoft.com/office/drawing/2014/main" id="{E7281F1D-5406-BA6E-AC51-C02517CAD4F6}"/>
              </a:ext>
            </a:extLst>
          </p:cNvPr>
          <p:cNvSpPr txBox="1">
            <a:spLocks noChangeArrowheads="1"/>
          </p:cNvSpPr>
          <p:nvPr/>
        </p:nvSpPr>
        <p:spPr bwMode="auto">
          <a:xfrm>
            <a:off x="7564763" y="4756158"/>
            <a:ext cx="19748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2000" dirty="0">
                <a:solidFill>
                  <a:srgbClr val="990000"/>
                </a:solidFill>
                <a:latin typeface="+mn-lt"/>
              </a:rPr>
              <a:t>Verrucae vulgaris</a:t>
            </a:r>
          </a:p>
        </p:txBody>
      </p:sp>
      <p:sp>
        <p:nvSpPr>
          <p:cNvPr id="36876" name="Rectangle 16">
            <a:extLst>
              <a:ext uri="{FF2B5EF4-FFF2-40B4-BE49-F238E27FC236}">
                <a16:creationId xmlns:a16="http://schemas.microsoft.com/office/drawing/2014/main" id="{F6194153-E8A6-55B9-ECE9-FE4B81FC7ACD}"/>
              </a:ext>
            </a:extLst>
          </p:cNvPr>
          <p:cNvSpPr>
            <a:spLocks noChangeArrowheads="1"/>
          </p:cNvSpPr>
          <p:nvPr/>
        </p:nvSpPr>
        <p:spPr bwMode="auto">
          <a:xfrm>
            <a:off x="7281863" y="5226050"/>
            <a:ext cx="228600" cy="152400"/>
          </a:xfrm>
          <a:prstGeom prst="rect">
            <a:avLst/>
          </a:prstGeom>
          <a:solidFill>
            <a:schemeClr val="accent2">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solidFill>
                <a:srgbClr val="990000"/>
              </a:solidFill>
              <a:latin typeface="+mn-lt"/>
            </a:endParaRPr>
          </a:p>
        </p:txBody>
      </p:sp>
      <p:sp>
        <p:nvSpPr>
          <p:cNvPr id="36877" name="Text Box 17">
            <a:extLst>
              <a:ext uri="{FF2B5EF4-FFF2-40B4-BE49-F238E27FC236}">
                <a16:creationId xmlns:a16="http://schemas.microsoft.com/office/drawing/2014/main" id="{FD64FAC4-BD6A-5098-F40D-62E2B8DA5574}"/>
              </a:ext>
            </a:extLst>
          </p:cNvPr>
          <p:cNvSpPr txBox="1">
            <a:spLocks noChangeArrowheads="1"/>
          </p:cNvSpPr>
          <p:nvPr/>
        </p:nvSpPr>
        <p:spPr bwMode="auto">
          <a:xfrm>
            <a:off x="7644297" y="5105945"/>
            <a:ext cx="1702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2000" dirty="0">
                <a:solidFill>
                  <a:schemeClr val="accent2"/>
                </a:solidFill>
                <a:latin typeface="+mn-lt"/>
              </a:rPr>
              <a:t>Butcher</a:t>
            </a:r>
            <a:r>
              <a:rPr lang="en-US" altLang="en-US" sz="2000" dirty="0">
                <a:solidFill>
                  <a:schemeClr val="accent2"/>
                </a:solidFill>
                <a:latin typeface="+mn-lt"/>
              </a:rPr>
              <a:t>’</a:t>
            </a:r>
            <a:r>
              <a:rPr lang="en-US" altLang="fr-FR" sz="2000" dirty="0">
                <a:solidFill>
                  <a:schemeClr val="accent2"/>
                </a:solidFill>
                <a:latin typeface="+mn-lt"/>
              </a:rPr>
              <a:t>s wart</a:t>
            </a:r>
          </a:p>
        </p:txBody>
      </p:sp>
      <p:sp>
        <p:nvSpPr>
          <p:cNvPr id="36878" name="Text Box 18">
            <a:extLst>
              <a:ext uri="{FF2B5EF4-FFF2-40B4-BE49-F238E27FC236}">
                <a16:creationId xmlns:a16="http://schemas.microsoft.com/office/drawing/2014/main" id="{24D5F4AD-277F-4959-4985-7F51341201C3}"/>
              </a:ext>
            </a:extLst>
          </p:cNvPr>
          <p:cNvSpPr txBox="1">
            <a:spLocks noChangeArrowheads="1"/>
          </p:cNvSpPr>
          <p:nvPr/>
        </p:nvSpPr>
        <p:spPr bwMode="auto">
          <a:xfrm>
            <a:off x="140539" y="-33915"/>
            <a:ext cx="10318749" cy="1569660"/>
          </a:xfrm>
          <a:prstGeom prst="rect">
            <a:avLst/>
          </a:prstGeom>
          <a:solidFill>
            <a:schemeClr val="accent1">
              <a:lumMod val="40000"/>
              <a:lumOff val="60000"/>
            </a:schemeClr>
          </a:solidFill>
          <a:ln>
            <a:noFill/>
          </a:ln>
        </p:spPr>
        <p:txBody>
          <a:bodyPr wrap="squar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fr-FR" alt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PAPILLOMAVIRUS HUMAINS</a:t>
            </a:r>
            <a:br>
              <a:rPr lang="fr-FR" alt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fr-FR" alt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Caractères du virus</a:t>
            </a:r>
          </a:p>
          <a:p>
            <a:pPr algn="ctr" eaLnBrk="1" hangingPunct="1">
              <a:defRPr/>
            </a:pPr>
            <a:r>
              <a:rPr lang="en-US" alt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Classification des génotypes </a:t>
            </a:r>
          </a:p>
        </p:txBody>
      </p:sp>
      <p:sp>
        <p:nvSpPr>
          <p:cNvPr id="36879" name="Text Box 19">
            <a:extLst>
              <a:ext uri="{FF2B5EF4-FFF2-40B4-BE49-F238E27FC236}">
                <a16:creationId xmlns:a16="http://schemas.microsoft.com/office/drawing/2014/main" id="{0BC3E261-F71F-998F-1232-2B1FB30B86DB}"/>
              </a:ext>
            </a:extLst>
          </p:cNvPr>
          <p:cNvSpPr txBox="1">
            <a:spLocks noChangeArrowheads="1"/>
          </p:cNvSpPr>
          <p:nvPr/>
        </p:nvSpPr>
        <p:spPr bwMode="auto">
          <a:xfrm>
            <a:off x="7115659" y="6029326"/>
            <a:ext cx="38788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400" dirty="0">
                <a:solidFill>
                  <a:schemeClr val="tx2"/>
                </a:solidFill>
                <a:latin typeface="+mn-lt"/>
              </a:rPr>
              <a:t>Adapted from Los Alamos HPV Sequence Database</a:t>
            </a:r>
          </a:p>
        </p:txBody>
      </p:sp>
      <p:grpSp>
        <p:nvGrpSpPr>
          <p:cNvPr id="28689" name="Group 20">
            <a:extLst>
              <a:ext uri="{FF2B5EF4-FFF2-40B4-BE49-F238E27FC236}">
                <a16:creationId xmlns:a16="http://schemas.microsoft.com/office/drawing/2014/main" id="{F22ED97F-C599-BFBF-712C-D63A4DFBFDA5}"/>
              </a:ext>
            </a:extLst>
          </p:cNvPr>
          <p:cNvGrpSpPr>
            <a:grpSpLocks/>
          </p:cNvGrpSpPr>
          <p:nvPr/>
        </p:nvGrpSpPr>
        <p:grpSpPr bwMode="auto">
          <a:xfrm>
            <a:off x="254643" y="1790065"/>
            <a:ext cx="6258747" cy="4794877"/>
            <a:chOff x="877" y="307"/>
            <a:chExt cx="3471" cy="3595"/>
          </a:xfrm>
        </p:grpSpPr>
        <p:grpSp>
          <p:nvGrpSpPr>
            <p:cNvPr id="28691" name="Group 21">
              <a:extLst>
                <a:ext uri="{FF2B5EF4-FFF2-40B4-BE49-F238E27FC236}">
                  <a16:creationId xmlns:a16="http://schemas.microsoft.com/office/drawing/2014/main" id="{66B34D1E-1124-F168-7E5E-F27714E44EB6}"/>
                </a:ext>
              </a:extLst>
            </p:cNvPr>
            <p:cNvGrpSpPr>
              <a:grpSpLocks/>
            </p:cNvGrpSpPr>
            <p:nvPr/>
          </p:nvGrpSpPr>
          <p:grpSpPr bwMode="auto">
            <a:xfrm>
              <a:off x="1200" y="451"/>
              <a:ext cx="2928" cy="3301"/>
              <a:chOff x="1200" y="384"/>
              <a:chExt cx="2928" cy="3301"/>
            </a:xfrm>
          </p:grpSpPr>
          <p:cxnSp>
            <p:nvCxnSpPr>
              <p:cNvPr id="28780" name="AutoShape 22">
                <a:extLst>
                  <a:ext uri="{FF2B5EF4-FFF2-40B4-BE49-F238E27FC236}">
                    <a16:creationId xmlns:a16="http://schemas.microsoft.com/office/drawing/2014/main" id="{56B200F2-6A66-1035-EF0D-CD7D28A5F6F6}"/>
                  </a:ext>
                </a:extLst>
              </p:cNvPr>
              <p:cNvCxnSpPr>
                <a:cxnSpLocks noChangeShapeType="1"/>
              </p:cNvCxnSpPr>
              <p:nvPr/>
            </p:nvCxnSpPr>
            <p:spPr bwMode="auto">
              <a:xfrm flipH="1">
                <a:off x="2544" y="2016"/>
                <a:ext cx="166" cy="24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1" name="AutoShape 23">
                <a:extLst>
                  <a:ext uri="{FF2B5EF4-FFF2-40B4-BE49-F238E27FC236}">
                    <a16:creationId xmlns:a16="http://schemas.microsoft.com/office/drawing/2014/main" id="{BAB4F591-F25E-73C8-197D-A3FB862E473E}"/>
                  </a:ext>
                </a:extLst>
              </p:cNvPr>
              <p:cNvCxnSpPr>
                <a:cxnSpLocks noChangeShapeType="1"/>
              </p:cNvCxnSpPr>
              <p:nvPr/>
            </p:nvCxnSpPr>
            <p:spPr bwMode="auto">
              <a:xfrm flipV="1">
                <a:off x="2710" y="1680"/>
                <a:ext cx="74" cy="33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2" name="AutoShape 24">
                <a:extLst>
                  <a:ext uri="{FF2B5EF4-FFF2-40B4-BE49-F238E27FC236}">
                    <a16:creationId xmlns:a16="http://schemas.microsoft.com/office/drawing/2014/main" id="{3D8CB01E-3132-A642-6ACB-725F17D379B6}"/>
                  </a:ext>
                </a:extLst>
              </p:cNvPr>
              <p:cNvCxnSpPr>
                <a:cxnSpLocks noChangeShapeType="1"/>
              </p:cNvCxnSpPr>
              <p:nvPr/>
            </p:nvCxnSpPr>
            <p:spPr bwMode="auto">
              <a:xfrm flipH="1" flipV="1">
                <a:off x="2736" y="1536"/>
                <a:ext cx="48"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3" name="AutoShape 25">
                <a:extLst>
                  <a:ext uri="{FF2B5EF4-FFF2-40B4-BE49-F238E27FC236}">
                    <a16:creationId xmlns:a16="http://schemas.microsoft.com/office/drawing/2014/main" id="{4AFBF460-5821-B418-5FAF-4D392D9D113E}"/>
                  </a:ext>
                </a:extLst>
              </p:cNvPr>
              <p:cNvCxnSpPr>
                <a:cxnSpLocks noChangeShapeType="1"/>
              </p:cNvCxnSpPr>
              <p:nvPr/>
            </p:nvCxnSpPr>
            <p:spPr bwMode="auto">
              <a:xfrm flipH="1" flipV="1">
                <a:off x="2243" y="1380"/>
                <a:ext cx="493" cy="15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4" name="AutoShape 26">
                <a:extLst>
                  <a:ext uri="{FF2B5EF4-FFF2-40B4-BE49-F238E27FC236}">
                    <a16:creationId xmlns:a16="http://schemas.microsoft.com/office/drawing/2014/main" id="{DC637362-D268-0E09-A197-C88A82F8D10D}"/>
                  </a:ext>
                </a:extLst>
              </p:cNvPr>
              <p:cNvCxnSpPr>
                <a:cxnSpLocks noChangeShapeType="1"/>
              </p:cNvCxnSpPr>
              <p:nvPr/>
            </p:nvCxnSpPr>
            <p:spPr bwMode="auto">
              <a:xfrm flipH="1">
                <a:off x="2376" y="2256"/>
                <a:ext cx="168" cy="41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5" name="AutoShape 27">
                <a:extLst>
                  <a:ext uri="{FF2B5EF4-FFF2-40B4-BE49-F238E27FC236}">
                    <a16:creationId xmlns:a16="http://schemas.microsoft.com/office/drawing/2014/main" id="{99E75838-EEC1-5EEA-DF3E-4746C792AFD1}"/>
                  </a:ext>
                </a:extLst>
              </p:cNvPr>
              <p:cNvCxnSpPr>
                <a:cxnSpLocks noChangeShapeType="1"/>
              </p:cNvCxnSpPr>
              <p:nvPr/>
            </p:nvCxnSpPr>
            <p:spPr bwMode="auto">
              <a:xfrm>
                <a:off x="2376" y="2666"/>
                <a:ext cx="253" cy="481"/>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6" name="AutoShape 28">
                <a:extLst>
                  <a:ext uri="{FF2B5EF4-FFF2-40B4-BE49-F238E27FC236}">
                    <a16:creationId xmlns:a16="http://schemas.microsoft.com/office/drawing/2014/main" id="{D6D1B8C1-1F96-221E-FD38-F9D0AD29348A}"/>
                  </a:ext>
                </a:extLst>
              </p:cNvPr>
              <p:cNvCxnSpPr>
                <a:cxnSpLocks noChangeShapeType="1"/>
              </p:cNvCxnSpPr>
              <p:nvPr/>
            </p:nvCxnSpPr>
            <p:spPr bwMode="auto">
              <a:xfrm>
                <a:off x="2629" y="3147"/>
                <a:ext cx="107" cy="261"/>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7" name="AutoShape 29">
                <a:extLst>
                  <a:ext uri="{FF2B5EF4-FFF2-40B4-BE49-F238E27FC236}">
                    <a16:creationId xmlns:a16="http://schemas.microsoft.com/office/drawing/2014/main" id="{4FD1F919-C75F-6BBD-1DC6-A606BBCC29D6}"/>
                  </a:ext>
                </a:extLst>
              </p:cNvPr>
              <p:cNvCxnSpPr>
                <a:cxnSpLocks noChangeShapeType="1"/>
              </p:cNvCxnSpPr>
              <p:nvPr/>
            </p:nvCxnSpPr>
            <p:spPr bwMode="auto">
              <a:xfrm flipH="1">
                <a:off x="2704" y="3408"/>
                <a:ext cx="32" cy="277"/>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8" name="AutoShape 30">
                <a:extLst>
                  <a:ext uri="{FF2B5EF4-FFF2-40B4-BE49-F238E27FC236}">
                    <a16:creationId xmlns:a16="http://schemas.microsoft.com/office/drawing/2014/main" id="{851B95D4-544C-7551-B83E-1CB4403401DF}"/>
                  </a:ext>
                </a:extLst>
              </p:cNvPr>
              <p:cNvCxnSpPr>
                <a:cxnSpLocks noChangeShapeType="1"/>
              </p:cNvCxnSpPr>
              <p:nvPr/>
            </p:nvCxnSpPr>
            <p:spPr bwMode="auto">
              <a:xfrm>
                <a:off x="2736" y="3408"/>
                <a:ext cx="48" cy="219"/>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9" name="AutoShape 31">
                <a:extLst>
                  <a:ext uri="{FF2B5EF4-FFF2-40B4-BE49-F238E27FC236}">
                    <a16:creationId xmlns:a16="http://schemas.microsoft.com/office/drawing/2014/main" id="{08970856-C92D-7276-C4A9-8B3A543A48CB}"/>
                  </a:ext>
                </a:extLst>
              </p:cNvPr>
              <p:cNvCxnSpPr>
                <a:cxnSpLocks noChangeShapeType="1"/>
              </p:cNvCxnSpPr>
              <p:nvPr/>
            </p:nvCxnSpPr>
            <p:spPr bwMode="auto">
              <a:xfrm>
                <a:off x="2629" y="3147"/>
                <a:ext cx="107" cy="10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0" name="AutoShape 32">
                <a:extLst>
                  <a:ext uri="{FF2B5EF4-FFF2-40B4-BE49-F238E27FC236}">
                    <a16:creationId xmlns:a16="http://schemas.microsoft.com/office/drawing/2014/main" id="{42667F3A-35BF-49E2-430B-1DAF6A878D81}"/>
                  </a:ext>
                </a:extLst>
              </p:cNvPr>
              <p:cNvCxnSpPr>
                <a:cxnSpLocks noChangeShapeType="1"/>
              </p:cNvCxnSpPr>
              <p:nvPr/>
            </p:nvCxnSpPr>
            <p:spPr bwMode="auto">
              <a:xfrm>
                <a:off x="2736" y="3253"/>
                <a:ext cx="96" cy="17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1" name="AutoShape 33">
                <a:extLst>
                  <a:ext uri="{FF2B5EF4-FFF2-40B4-BE49-F238E27FC236}">
                    <a16:creationId xmlns:a16="http://schemas.microsoft.com/office/drawing/2014/main" id="{F2E3C61E-3BE4-1E3F-0D07-EE46F903FD42}"/>
                  </a:ext>
                </a:extLst>
              </p:cNvPr>
              <p:cNvCxnSpPr>
                <a:cxnSpLocks noChangeShapeType="1"/>
              </p:cNvCxnSpPr>
              <p:nvPr/>
            </p:nvCxnSpPr>
            <p:spPr bwMode="auto">
              <a:xfrm>
                <a:off x="2832" y="3429"/>
                <a:ext cx="62" cy="123"/>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2" name="AutoShape 34">
                <a:extLst>
                  <a:ext uri="{FF2B5EF4-FFF2-40B4-BE49-F238E27FC236}">
                    <a16:creationId xmlns:a16="http://schemas.microsoft.com/office/drawing/2014/main" id="{94D078CF-AE99-141A-1E06-B530E5A6B728}"/>
                  </a:ext>
                </a:extLst>
              </p:cNvPr>
              <p:cNvCxnSpPr>
                <a:cxnSpLocks noChangeShapeType="1"/>
              </p:cNvCxnSpPr>
              <p:nvPr/>
            </p:nvCxnSpPr>
            <p:spPr bwMode="auto">
              <a:xfrm>
                <a:off x="2832" y="3429"/>
                <a:ext cx="116" cy="75"/>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3" name="AutoShape 35">
                <a:extLst>
                  <a:ext uri="{FF2B5EF4-FFF2-40B4-BE49-F238E27FC236}">
                    <a16:creationId xmlns:a16="http://schemas.microsoft.com/office/drawing/2014/main" id="{56C1978E-CEEF-9797-A6B9-13B76202B1BF}"/>
                  </a:ext>
                </a:extLst>
              </p:cNvPr>
              <p:cNvCxnSpPr>
                <a:cxnSpLocks noChangeShapeType="1"/>
              </p:cNvCxnSpPr>
              <p:nvPr/>
            </p:nvCxnSpPr>
            <p:spPr bwMode="auto">
              <a:xfrm>
                <a:off x="2832" y="3429"/>
                <a:ext cx="144" cy="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4" name="AutoShape 36">
                <a:extLst>
                  <a:ext uri="{FF2B5EF4-FFF2-40B4-BE49-F238E27FC236}">
                    <a16:creationId xmlns:a16="http://schemas.microsoft.com/office/drawing/2014/main" id="{AA45E19C-E8B8-F66B-5F26-89583035CF81}"/>
                  </a:ext>
                </a:extLst>
              </p:cNvPr>
              <p:cNvCxnSpPr>
                <a:cxnSpLocks noChangeShapeType="1"/>
              </p:cNvCxnSpPr>
              <p:nvPr/>
            </p:nvCxnSpPr>
            <p:spPr bwMode="auto">
              <a:xfrm>
                <a:off x="2736" y="3253"/>
                <a:ext cx="192" cy="11"/>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5" name="AutoShape 37">
                <a:extLst>
                  <a:ext uri="{FF2B5EF4-FFF2-40B4-BE49-F238E27FC236}">
                    <a16:creationId xmlns:a16="http://schemas.microsoft.com/office/drawing/2014/main" id="{C1EF58DD-BB97-C268-965C-71566D15AC5E}"/>
                  </a:ext>
                </a:extLst>
              </p:cNvPr>
              <p:cNvCxnSpPr>
                <a:cxnSpLocks noChangeShapeType="1"/>
              </p:cNvCxnSpPr>
              <p:nvPr/>
            </p:nvCxnSpPr>
            <p:spPr bwMode="auto">
              <a:xfrm flipV="1">
                <a:off x="2819" y="3213"/>
                <a:ext cx="109"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6" name="AutoShape 38">
                <a:extLst>
                  <a:ext uri="{FF2B5EF4-FFF2-40B4-BE49-F238E27FC236}">
                    <a16:creationId xmlns:a16="http://schemas.microsoft.com/office/drawing/2014/main" id="{904739B7-8614-66FD-B844-888101313D0C}"/>
                  </a:ext>
                </a:extLst>
              </p:cNvPr>
              <p:cNvCxnSpPr>
                <a:cxnSpLocks noChangeShapeType="1"/>
              </p:cNvCxnSpPr>
              <p:nvPr/>
            </p:nvCxnSpPr>
            <p:spPr bwMode="auto">
              <a:xfrm flipH="1">
                <a:off x="2256" y="2880"/>
                <a:ext cx="240" cy="43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7" name="AutoShape 39">
                <a:extLst>
                  <a:ext uri="{FF2B5EF4-FFF2-40B4-BE49-F238E27FC236}">
                    <a16:creationId xmlns:a16="http://schemas.microsoft.com/office/drawing/2014/main" id="{898E28AF-14A5-4E63-854B-34D48565F330}"/>
                  </a:ext>
                </a:extLst>
              </p:cNvPr>
              <p:cNvCxnSpPr>
                <a:cxnSpLocks noChangeShapeType="1"/>
              </p:cNvCxnSpPr>
              <p:nvPr/>
            </p:nvCxnSpPr>
            <p:spPr bwMode="auto">
              <a:xfrm flipH="1">
                <a:off x="2448" y="3264"/>
                <a:ext cx="221" cy="28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8" name="AutoShape 40">
                <a:extLst>
                  <a:ext uri="{FF2B5EF4-FFF2-40B4-BE49-F238E27FC236}">
                    <a16:creationId xmlns:a16="http://schemas.microsoft.com/office/drawing/2014/main" id="{04453A08-5D0D-74E5-BF79-B105E90028B5}"/>
                  </a:ext>
                </a:extLst>
              </p:cNvPr>
              <p:cNvCxnSpPr>
                <a:cxnSpLocks noChangeShapeType="1"/>
              </p:cNvCxnSpPr>
              <p:nvPr/>
            </p:nvCxnSpPr>
            <p:spPr bwMode="auto">
              <a:xfrm flipH="1">
                <a:off x="2400" y="3360"/>
                <a:ext cx="192"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9" name="AutoShape 41">
                <a:extLst>
                  <a:ext uri="{FF2B5EF4-FFF2-40B4-BE49-F238E27FC236}">
                    <a16:creationId xmlns:a16="http://schemas.microsoft.com/office/drawing/2014/main" id="{03D87452-2E8B-7963-4446-B12D9C60B920}"/>
                  </a:ext>
                </a:extLst>
              </p:cNvPr>
              <p:cNvCxnSpPr>
                <a:cxnSpLocks noChangeShapeType="1"/>
              </p:cNvCxnSpPr>
              <p:nvPr/>
            </p:nvCxnSpPr>
            <p:spPr bwMode="auto">
              <a:xfrm flipH="1" flipV="1">
                <a:off x="2508" y="3458"/>
                <a:ext cx="17" cy="6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0" name="AutoShape 42">
                <a:extLst>
                  <a:ext uri="{FF2B5EF4-FFF2-40B4-BE49-F238E27FC236}">
                    <a16:creationId xmlns:a16="http://schemas.microsoft.com/office/drawing/2014/main" id="{2B29E4D9-1A9C-409B-C4D6-05D49F77A51A}"/>
                  </a:ext>
                </a:extLst>
              </p:cNvPr>
              <p:cNvCxnSpPr>
                <a:cxnSpLocks noChangeShapeType="1"/>
              </p:cNvCxnSpPr>
              <p:nvPr/>
            </p:nvCxnSpPr>
            <p:spPr bwMode="auto">
              <a:xfrm flipH="1">
                <a:off x="2160" y="2666"/>
                <a:ext cx="216" cy="21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1" name="AutoShape 43">
                <a:extLst>
                  <a:ext uri="{FF2B5EF4-FFF2-40B4-BE49-F238E27FC236}">
                    <a16:creationId xmlns:a16="http://schemas.microsoft.com/office/drawing/2014/main" id="{A4892A6D-07CE-7382-8E8F-153FF1D7AA9F}"/>
                  </a:ext>
                </a:extLst>
              </p:cNvPr>
              <p:cNvCxnSpPr>
                <a:cxnSpLocks noChangeShapeType="1"/>
              </p:cNvCxnSpPr>
              <p:nvPr/>
            </p:nvCxnSpPr>
            <p:spPr bwMode="auto">
              <a:xfrm flipH="1">
                <a:off x="1824" y="2880"/>
                <a:ext cx="336"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2" name="AutoShape 44">
                <a:extLst>
                  <a:ext uri="{FF2B5EF4-FFF2-40B4-BE49-F238E27FC236}">
                    <a16:creationId xmlns:a16="http://schemas.microsoft.com/office/drawing/2014/main" id="{6D45E7BB-E81B-B7C2-A5D5-66A1130FCA1D}"/>
                  </a:ext>
                </a:extLst>
              </p:cNvPr>
              <p:cNvCxnSpPr>
                <a:cxnSpLocks noChangeShapeType="1"/>
              </p:cNvCxnSpPr>
              <p:nvPr/>
            </p:nvCxnSpPr>
            <p:spPr bwMode="auto">
              <a:xfrm flipH="1">
                <a:off x="1632" y="2976"/>
                <a:ext cx="192" cy="25"/>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3" name="AutoShape 45">
                <a:extLst>
                  <a:ext uri="{FF2B5EF4-FFF2-40B4-BE49-F238E27FC236}">
                    <a16:creationId xmlns:a16="http://schemas.microsoft.com/office/drawing/2014/main" id="{328F5D37-4415-0570-8438-7D3E43594B68}"/>
                  </a:ext>
                </a:extLst>
              </p:cNvPr>
              <p:cNvCxnSpPr>
                <a:cxnSpLocks noChangeShapeType="1"/>
              </p:cNvCxnSpPr>
              <p:nvPr/>
            </p:nvCxnSpPr>
            <p:spPr bwMode="auto">
              <a:xfrm flipH="1">
                <a:off x="1728" y="2976"/>
                <a:ext cx="96"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4" name="AutoShape 46">
                <a:extLst>
                  <a:ext uri="{FF2B5EF4-FFF2-40B4-BE49-F238E27FC236}">
                    <a16:creationId xmlns:a16="http://schemas.microsoft.com/office/drawing/2014/main" id="{2FBF769A-0B75-243D-BB4B-F336D109AF50}"/>
                  </a:ext>
                </a:extLst>
              </p:cNvPr>
              <p:cNvCxnSpPr>
                <a:cxnSpLocks noChangeShapeType="1"/>
              </p:cNvCxnSpPr>
              <p:nvPr/>
            </p:nvCxnSpPr>
            <p:spPr bwMode="auto">
              <a:xfrm flipH="1">
                <a:off x="1584" y="3072"/>
                <a:ext cx="144"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5" name="AutoShape 47">
                <a:extLst>
                  <a:ext uri="{FF2B5EF4-FFF2-40B4-BE49-F238E27FC236}">
                    <a16:creationId xmlns:a16="http://schemas.microsoft.com/office/drawing/2014/main" id="{1D6901C8-57C6-D744-9996-D4CCDFC4163F}"/>
                  </a:ext>
                </a:extLst>
              </p:cNvPr>
              <p:cNvCxnSpPr>
                <a:cxnSpLocks noChangeShapeType="1"/>
              </p:cNvCxnSpPr>
              <p:nvPr/>
            </p:nvCxnSpPr>
            <p:spPr bwMode="auto">
              <a:xfrm flipH="1">
                <a:off x="1680" y="3072"/>
                <a:ext cx="48" cy="10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6" name="AutoShape 48">
                <a:extLst>
                  <a:ext uri="{FF2B5EF4-FFF2-40B4-BE49-F238E27FC236}">
                    <a16:creationId xmlns:a16="http://schemas.microsoft.com/office/drawing/2014/main" id="{45DF48EF-3477-3FC7-D8B2-B941D8594D2B}"/>
                  </a:ext>
                </a:extLst>
              </p:cNvPr>
              <p:cNvCxnSpPr>
                <a:cxnSpLocks noChangeShapeType="1"/>
              </p:cNvCxnSpPr>
              <p:nvPr/>
            </p:nvCxnSpPr>
            <p:spPr bwMode="auto">
              <a:xfrm flipH="1">
                <a:off x="2016" y="2880"/>
                <a:ext cx="144"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7" name="AutoShape 49">
                <a:extLst>
                  <a:ext uri="{FF2B5EF4-FFF2-40B4-BE49-F238E27FC236}">
                    <a16:creationId xmlns:a16="http://schemas.microsoft.com/office/drawing/2014/main" id="{A45E64F4-F9CB-3874-1BF8-2F9143BE2CF8}"/>
                  </a:ext>
                </a:extLst>
              </p:cNvPr>
              <p:cNvCxnSpPr>
                <a:cxnSpLocks noChangeShapeType="1"/>
              </p:cNvCxnSpPr>
              <p:nvPr/>
            </p:nvCxnSpPr>
            <p:spPr bwMode="auto">
              <a:xfrm flipH="1">
                <a:off x="1680" y="3072"/>
                <a:ext cx="336" cy="28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8" name="AutoShape 50">
                <a:extLst>
                  <a:ext uri="{FF2B5EF4-FFF2-40B4-BE49-F238E27FC236}">
                    <a16:creationId xmlns:a16="http://schemas.microsoft.com/office/drawing/2014/main" id="{D2775803-DF52-C024-831E-895646275764}"/>
                  </a:ext>
                </a:extLst>
              </p:cNvPr>
              <p:cNvCxnSpPr>
                <a:cxnSpLocks noChangeShapeType="1"/>
              </p:cNvCxnSpPr>
              <p:nvPr/>
            </p:nvCxnSpPr>
            <p:spPr bwMode="auto">
              <a:xfrm flipH="1">
                <a:off x="1920" y="3072"/>
                <a:ext cx="96"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9" name="AutoShape 51">
                <a:extLst>
                  <a:ext uri="{FF2B5EF4-FFF2-40B4-BE49-F238E27FC236}">
                    <a16:creationId xmlns:a16="http://schemas.microsoft.com/office/drawing/2014/main" id="{DC43BB3F-41F4-8A90-558D-760258936B50}"/>
                  </a:ext>
                </a:extLst>
              </p:cNvPr>
              <p:cNvCxnSpPr>
                <a:cxnSpLocks noChangeShapeType="1"/>
              </p:cNvCxnSpPr>
              <p:nvPr/>
            </p:nvCxnSpPr>
            <p:spPr bwMode="auto">
              <a:xfrm flipH="1">
                <a:off x="1824" y="3264"/>
                <a:ext cx="96"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0" name="AutoShape 52">
                <a:extLst>
                  <a:ext uri="{FF2B5EF4-FFF2-40B4-BE49-F238E27FC236}">
                    <a16:creationId xmlns:a16="http://schemas.microsoft.com/office/drawing/2014/main" id="{E4A45E86-6F35-4686-225F-A51F82E90B85}"/>
                  </a:ext>
                </a:extLst>
              </p:cNvPr>
              <p:cNvCxnSpPr>
                <a:cxnSpLocks noChangeShapeType="1"/>
              </p:cNvCxnSpPr>
              <p:nvPr/>
            </p:nvCxnSpPr>
            <p:spPr bwMode="auto">
              <a:xfrm>
                <a:off x="1920" y="3264"/>
                <a:ext cx="0"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1" name="AutoShape 53">
                <a:extLst>
                  <a:ext uri="{FF2B5EF4-FFF2-40B4-BE49-F238E27FC236}">
                    <a16:creationId xmlns:a16="http://schemas.microsoft.com/office/drawing/2014/main" id="{8001A238-4DD4-278B-4D1E-8E60F252D9C0}"/>
                  </a:ext>
                </a:extLst>
              </p:cNvPr>
              <p:cNvCxnSpPr>
                <a:cxnSpLocks noChangeShapeType="1"/>
              </p:cNvCxnSpPr>
              <p:nvPr/>
            </p:nvCxnSpPr>
            <p:spPr bwMode="auto">
              <a:xfrm>
                <a:off x="1824" y="3360"/>
                <a:ext cx="0" cy="10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2" name="AutoShape 54">
                <a:extLst>
                  <a:ext uri="{FF2B5EF4-FFF2-40B4-BE49-F238E27FC236}">
                    <a16:creationId xmlns:a16="http://schemas.microsoft.com/office/drawing/2014/main" id="{76981C1D-FFAE-A36E-C8E0-94E2E2376FE0}"/>
                  </a:ext>
                </a:extLst>
              </p:cNvPr>
              <p:cNvCxnSpPr>
                <a:cxnSpLocks noChangeShapeType="1"/>
              </p:cNvCxnSpPr>
              <p:nvPr/>
            </p:nvCxnSpPr>
            <p:spPr bwMode="auto">
              <a:xfrm flipH="1">
                <a:off x="1680" y="3360"/>
                <a:ext cx="144"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3" name="AutoShape 55">
                <a:extLst>
                  <a:ext uri="{FF2B5EF4-FFF2-40B4-BE49-F238E27FC236}">
                    <a16:creationId xmlns:a16="http://schemas.microsoft.com/office/drawing/2014/main" id="{A04DFC04-6BEE-1593-F8F9-47F6F95B0DD1}"/>
                  </a:ext>
                </a:extLst>
              </p:cNvPr>
              <p:cNvCxnSpPr>
                <a:cxnSpLocks noChangeShapeType="1"/>
              </p:cNvCxnSpPr>
              <p:nvPr/>
            </p:nvCxnSpPr>
            <p:spPr bwMode="auto">
              <a:xfrm flipH="1">
                <a:off x="1632" y="2746"/>
                <a:ext cx="659" cy="127"/>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4" name="AutoShape 56">
                <a:extLst>
                  <a:ext uri="{FF2B5EF4-FFF2-40B4-BE49-F238E27FC236}">
                    <a16:creationId xmlns:a16="http://schemas.microsoft.com/office/drawing/2014/main" id="{27DD84C3-A119-D8E5-0C6C-060CB41BD5BE}"/>
                  </a:ext>
                </a:extLst>
              </p:cNvPr>
              <p:cNvCxnSpPr>
                <a:cxnSpLocks noChangeShapeType="1"/>
              </p:cNvCxnSpPr>
              <p:nvPr/>
            </p:nvCxnSpPr>
            <p:spPr bwMode="auto">
              <a:xfrm flipH="1">
                <a:off x="2112" y="2380"/>
                <a:ext cx="384" cy="11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5" name="AutoShape 57">
                <a:extLst>
                  <a:ext uri="{FF2B5EF4-FFF2-40B4-BE49-F238E27FC236}">
                    <a16:creationId xmlns:a16="http://schemas.microsoft.com/office/drawing/2014/main" id="{0BB900AD-F9F5-5979-5C1B-735668984B18}"/>
                  </a:ext>
                </a:extLst>
              </p:cNvPr>
              <p:cNvCxnSpPr>
                <a:cxnSpLocks noChangeShapeType="1"/>
              </p:cNvCxnSpPr>
              <p:nvPr/>
            </p:nvCxnSpPr>
            <p:spPr bwMode="auto">
              <a:xfrm flipH="1">
                <a:off x="1392" y="2496"/>
                <a:ext cx="720" cy="28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6" name="AutoShape 58">
                <a:extLst>
                  <a:ext uri="{FF2B5EF4-FFF2-40B4-BE49-F238E27FC236}">
                    <a16:creationId xmlns:a16="http://schemas.microsoft.com/office/drawing/2014/main" id="{2571BB1A-81F4-4715-3102-81C5F13F4C48}"/>
                  </a:ext>
                </a:extLst>
              </p:cNvPr>
              <p:cNvCxnSpPr>
                <a:cxnSpLocks noChangeShapeType="1"/>
              </p:cNvCxnSpPr>
              <p:nvPr/>
            </p:nvCxnSpPr>
            <p:spPr bwMode="auto">
              <a:xfrm flipH="1">
                <a:off x="1680" y="2544"/>
                <a:ext cx="336"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7" name="AutoShape 59">
                <a:extLst>
                  <a:ext uri="{FF2B5EF4-FFF2-40B4-BE49-F238E27FC236}">
                    <a16:creationId xmlns:a16="http://schemas.microsoft.com/office/drawing/2014/main" id="{6407DDC1-41EC-8AE1-E11A-735D66A851D0}"/>
                  </a:ext>
                </a:extLst>
              </p:cNvPr>
              <p:cNvCxnSpPr>
                <a:cxnSpLocks noChangeShapeType="1"/>
              </p:cNvCxnSpPr>
              <p:nvPr/>
            </p:nvCxnSpPr>
            <p:spPr bwMode="auto">
              <a:xfrm flipH="1">
                <a:off x="1344" y="2592"/>
                <a:ext cx="336" cy="1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8" name="AutoShape 60">
                <a:extLst>
                  <a:ext uri="{FF2B5EF4-FFF2-40B4-BE49-F238E27FC236}">
                    <a16:creationId xmlns:a16="http://schemas.microsoft.com/office/drawing/2014/main" id="{9ABB53E7-6690-334C-6540-E865EC7D0CE2}"/>
                  </a:ext>
                </a:extLst>
              </p:cNvPr>
              <p:cNvCxnSpPr>
                <a:cxnSpLocks noChangeShapeType="1"/>
              </p:cNvCxnSpPr>
              <p:nvPr/>
            </p:nvCxnSpPr>
            <p:spPr bwMode="auto">
              <a:xfrm flipH="1">
                <a:off x="1392" y="2592"/>
                <a:ext cx="288" cy="11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9" name="AutoShape 61">
                <a:extLst>
                  <a:ext uri="{FF2B5EF4-FFF2-40B4-BE49-F238E27FC236}">
                    <a16:creationId xmlns:a16="http://schemas.microsoft.com/office/drawing/2014/main" id="{AC16688F-849A-9018-40D5-4F71F0428B9F}"/>
                  </a:ext>
                </a:extLst>
              </p:cNvPr>
              <p:cNvCxnSpPr>
                <a:cxnSpLocks noChangeShapeType="1"/>
              </p:cNvCxnSpPr>
              <p:nvPr/>
            </p:nvCxnSpPr>
            <p:spPr bwMode="auto">
              <a:xfrm flipH="1">
                <a:off x="2256" y="2256"/>
                <a:ext cx="288"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0" name="AutoShape 62">
                <a:extLst>
                  <a:ext uri="{FF2B5EF4-FFF2-40B4-BE49-F238E27FC236}">
                    <a16:creationId xmlns:a16="http://schemas.microsoft.com/office/drawing/2014/main" id="{D25DD06A-3570-3202-0D6C-8DB134275FE3}"/>
                  </a:ext>
                </a:extLst>
              </p:cNvPr>
              <p:cNvCxnSpPr>
                <a:cxnSpLocks noChangeShapeType="1"/>
              </p:cNvCxnSpPr>
              <p:nvPr/>
            </p:nvCxnSpPr>
            <p:spPr bwMode="auto">
              <a:xfrm flipH="1">
                <a:off x="1248" y="2256"/>
                <a:ext cx="1008"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1" name="AutoShape 63">
                <a:extLst>
                  <a:ext uri="{FF2B5EF4-FFF2-40B4-BE49-F238E27FC236}">
                    <a16:creationId xmlns:a16="http://schemas.microsoft.com/office/drawing/2014/main" id="{2C25D2AA-B389-9BE7-81FE-C49908E8B834}"/>
                  </a:ext>
                </a:extLst>
              </p:cNvPr>
              <p:cNvCxnSpPr>
                <a:cxnSpLocks noChangeShapeType="1"/>
              </p:cNvCxnSpPr>
              <p:nvPr/>
            </p:nvCxnSpPr>
            <p:spPr bwMode="auto">
              <a:xfrm flipH="1">
                <a:off x="1200" y="2256"/>
                <a:ext cx="1056" cy="17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2" name="AutoShape 64">
                <a:extLst>
                  <a:ext uri="{FF2B5EF4-FFF2-40B4-BE49-F238E27FC236}">
                    <a16:creationId xmlns:a16="http://schemas.microsoft.com/office/drawing/2014/main" id="{6C2B81D9-1815-C0AB-0BFA-B611AD5CA107}"/>
                  </a:ext>
                </a:extLst>
              </p:cNvPr>
              <p:cNvCxnSpPr>
                <a:cxnSpLocks noChangeShapeType="1"/>
              </p:cNvCxnSpPr>
              <p:nvPr/>
            </p:nvCxnSpPr>
            <p:spPr bwMode="auto">
              <a:xfrm>
                <a:off x="2710" y="2016"/>
                <a:ext cx="92"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3" name="AutoShape 65">
                <a:extLst>
                  <a:ext uri="{FF2B5EF4-FFF2-40B4-BE49-F238E27FC236}">
                    <a16:creationId xmlns:a16="http://schemas.microsoft.com/office/drawing/2014/main" id="{3D3C2149-6B56-83E5-89F2-587262C169C5}"/>
                  </a:ext>
                </a:extLst>
              </p:cNvPr>
              <p:cNvCxnSpPr>
                <a:cxnSpLocks noChangeShapeType="1"/>
              </p:cNvCxnSpPr>
              <p:nvPr/>
            </p:nvCxnSpPr>
            <p:spPr bwMode="auto">
              <a:xfrm>
                <a:off x="2802" y="2160"/>
                <a:ext cx="174" cy="38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4" name="AutoShape 66">
                <a:extLst>
                  <a:ext uri="{FF2B5EF4-FFF2-40B4-BE49-F238E27FC236}">
                    <a16:creationId xmlns:a16="http://schemas.microsoft.com/office/drawing/2014/main" id="{6EAEC2C2-556A-1CE2-2FBC-3500109E1957}"/>
                  </a:ext>
                </a:extLst>
              </p:cNvPr>
              <p:cNvCxnSpPr>
                <a:cxnSpLocks noChangeShapeType="1"/>
              </p:cNvCxnSpPr>
              <p:nvPr/>
            </p:nvCxnSpPr>
            <p:spPr bwMode="auto">
              <a:xfrm>
                <a:off x="2976" y="2544"/>
                <a:ext cx="384" cy="86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5" name="AutoShape 67">
                <a:extLst>
                  <a:ext uri="{FF2B5EF4-FFF2-40B4-BE49-F238E27FC236}">
                    <a16:creationId xmlns:a16="http://schemas.microsoft.com/office/drawing/2014/main" id="{190B42AB-DCF5-8E85-5F86-BB9A24CCA57A}"/>
                  </a:ext>
                </a:extLst>
              </p:cNvPr>
              <p:cNvCxnSpPr>
                <a:cxnSpLocks noChangeShapeType="1"/>
              </p:cNvCxnSpPr>
              <p:nvPr/>
            </p:nvCxnSpPr>
            <p:spPr bwMode="auto">
              <a:xfrm>
                <a:off x="2976" y="2544"/>
                <a:ext cx="528" cy="81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6" name="AutoShape 68">
                <a:extLst>
                  <a:ext uri="{FF2B5EF4-FFF2-40B4-BE49-F238E27FC236}">
                    <a16:creationId xmlns:a16="http://schemas.microsoft.com/office/drawing/2014/main" id="{183149A0-55E2-D8F5-6E30-D1B3E292B389}"/>
                  </a:ext>
                </a:extLst>
              </p:cNvPr>
              <p:cNvCxnSpPr>
                <a:cxnSpLocks noChangeShapeType="1"/>
              </p:cNvCxnSpPr>
              <p:nvPr/>
            </p:nvCxnSpPr>
            <p:spPr bwMode="auto">
              <a:xfrm>
                <a:off x="2802" y="2160"/>
                <a:ext cx="222" cy="24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7" name="AutoShape 69">
                <a:extLst>
                  <a:ext uri="{FF2B5EF4-FFF2-40B4-BE49-F238E27FC236}">
                    <a16:creationId xmlns:a16="http://schemas.microsoft.com/office/drawing/2014/main" id="{E3A4C683-FEDC-D964-0E18-21538B149683}"/>
                  </a:ext>
                </a:extLst>
              </p:cNvPr>
              <p:cNvCxnSpPr>
                <a:cxnSpLocks noChangeShapeType="1"/>
              </p:cNvCxnSpPr>
              <p:nvPr/>
            </p:nvCxnSpPr>
            <p:spPr bwMode="auto">
              <a:xfrm>
                <a:off x="3024" y="2400"/>
                <a:ext cx="192" cy="24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8" name="AutoShape 70">
                <a:extLst>
                  <a:ext uri="{FF2B5EF4-FFF2-40B4-BE49-F238E27FC236}">
                    <a16:creationId xmlns:a16="http://schemas.microsoft.com/office/drawing/2014/main" id="{52C784B8-C4F9-FFA0-01F6-F860FF21A674}"/>
                  </a:ext>
                </a:extLst>
              </p:cNvPr>
              <p:cNvCxnSpPr>
                <a:cxnSpLocks noChangeShapeType="1"/>
              </p:cNvCxnSpPr>
              <p:nvPr/>
            </p:nvCxnSpPr>
            <p:spPr bwMode="auto">
              <a:xfrm>
                <a:off x="3216" y="2640"/>
                <a:ext cx="240" cy="38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9" name="AutoShape 71">
                <a:extLst>
                  <a:ext uri="{FF2B5EF4-FFF2-40B4-BE49-F238E27FC236}">
                    <a16:creationId xmlns:a16="http://schemas.microsoft.com/office/drawing/2014/main" id="{9DF2D66A-95B7-389C-B69B-10A4ED00E83A}"/>
                  </a:ext>
                </a:extLst>
              </p:cNvPr>
              <p:cNvCxnSpPr>
                <a:cxnSpLocks noChangeShapeType="1"/>
              </p:cNvCxnSpPr>
              <p:nvPr/>
            </p:nvCxnSpPr>
            <p:spPr bwMode="auto">
              <a:xfrm>
                <a:off x="3216" y="2640"/>
                <a:ext cx="384" cy="38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0" name="AutoShape 72">
                <a:extLst>
                  <a:ext uri="{FF2B5EF4-FFF2-40B4-BE49-F238E27FC236}">
                    <a16:creationId xmlns:a16="http://schemas.microsoft.com/office/drawing/2014/main" id="{F3F14D79-2A90-D6BD-119A-DA40D49DD978}"/>
                  </a:ext>
                </a:extLst>
              </p:cNvPr>
              <p:cNvCxnSpPr>
                <a:cxnSpLocks noChangeShapeType="1"/>
              </p:cNvCxnSpPr>
              <p:nvPr/>
            </p:nvCxnSpPr>
            <p:spPr bwMode="auto">
              <a:xfrm>
                <a:off x="3024" y="2400"/>
                <a:ext cx="240"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1" name="AutoShape 73">
                <a:extLst>
                  <a:ext uri="{FF2B5EF4-FFF2-40B4-BE49-F238E27FC236}">
                    <a16:creationId xmlns:a16="http://schemas.microsoft.com/office/drawing/2014/main" id="{667D06FA-362F-4E60-98EB-9B3A8CF49DA5}"/>
                  </a:ext>
                </a:extLst>
              </p:cNvPr>
              <p:cNvCxnSpPr>
                <a:cxnSpLocks noChangeShapeType="1"/>
              </p:cNvCxnSpPr>
              <p:nvPr/>
            </p:nvCxnSpPr>
            <p:spPr bwMode="auto">
              <a:xfrm>
                <a:off x="3264" y="2592"/>
                <a:ext cx="528" cy="48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2" name="AutoShape 74">
                <a:extLst>
                  <a:ext uri="{FF2B5EF4-FFF2-40B4-BE49-F238E27FC236}">
                    <a16:creationId xmlns:a16="http://schemas.microsoft.com/office/drawing/2014/main" id="{0B95D395-6AC9-0D13-B284-2C4432736541}"/>
                  </a:ext>
                </a:extLst>
              </p:cNvPr>
              <p:cNvCxnSpPr>
                <a:cxnSpLocks noChangeShapeType="1"/>
              </p:cNvCxnSpPr>
              <p:nvPr/>
            </p:nvCxnSpPr>
            <p:spPr bwMode="auto">
              <a:xfrm>
                <a:off x="3264" y="2592"/>
                <a:ext cx="336" cy="21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3" name="AutoShape 75">
                <a:extLst>
                  <a:ext uri="{FF2B5EF4-FFF2-40B4-BE49-F238E27FC236}">
                    <a16:creationId xmlns:a16="http://schemas.microsoft.com/office/drawing/2014/main" id="{B7E11090-F84C-7669-7001-A9808BB32F2E}"/>
                  </a:ext>
                </a:extLst>
              </p:cNvPr>
              <p:cNvCxnSpPr>
                <a:cxnSpLocks noChangeShapeType="1"/>
              </p:cNvCxnSpPr>
              <p:nvPr/>
            </p:nvCxnSpPr>
            <p:spPr bwMode="auto">
              <a:xfrm>
                <a:off x="3600" y="2802"/>
                <a:ext cx="144" cy="7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4" name="AutoShape 76">
                <a:extLst>
                  <a:ext uri="{FF2B5EF4-FFF2-40B4-BE49-F238E27FC236}">
                    <a16:creationId xmlns:a16="http://schemas.microsoft.com/office/drawing/2014/main" id="{917EE403-292D-C956-36D3-934DA71D8663}"/>
                  </a:ext>
                </a:extLst>
              </p:cNvPr>
              <p:cNvCxnSpPr>
                <a:cxnSpLocks noChangeShapeType="1"/>
              </p:cNvCxnSpPr>
              <p:nvPr/>
            </p:nvCxnSpPr>
            <p:spPr bwMode="auto">
              <a:xfrm>
                <a:off x="3600" y="2802"/>
                <a:ext cx="144" cy="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5" name="AutoShape 77">
                <a:extLst>
                  <a:ext uri="{FF2B5EF4-FFF2-40B4-BE49-F238E27FC236}">
                    <a16:creationId xmlns:a16="http://schemas.microsoft.com/office/drawing/2014/main" id="{38F8F61C-75E9-B617-FCFA-1DA47325D2C1}"/>
                  </a:ext>
                </a:extLst>
              </p:cNvPr>
              <p:cNvCxnSpPr>
                <a:cxnSpLocks noChangeShapeType="1"/>
              </p:cNvCxnSpPr>
              <p:nvPr/>
            </p:nvCxnSpPr>
            <p:spPr bwMode="auto">
              <a:xfrm>
                <a:off x="2736" y="1872"/>
                <a:ext cx="432"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6" name="AutoShape 78">
                <a:extLst>
                  <a:ext uri="{FF2B5EF4-FFF2-40B4-BE49-F238E27FC236}">
                    <a16:creationId xmlns:a16="http://schemas.microsoft.com/office/drawing/2014/main" id="{CE7D6838-ABA8-6120-C870-D6CF85D756A7}"/>
                  </a:ext>
                </a:extLst>
              </p:cNvPr>
              <p:cNvCxnSpPr>
                <a:cxnSpLocks noChangeShapeType="1"/>
              </p:cNvCxnSpPr>
              <p:nvPr/>
            </p:nvCxnSpPr>
            <p:spPr bwMode="auto">
              <a:xfrm>
                <a:off x="3168" y="2064"/>
                <a:ext cx="576" cy="38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7" name="AutoShape 79">
                <a:extLst>
                  <a:ext uri="{FF2B5EF4-FFF2-40B4-BE49-F238E27FC236}">
                    <a16:creationId xmlns:a16="http://schemas.microsoft.com/office/drawing/2014/main" id="{CFE57A94-FE01-2627-2919-F1BEE42CE63A}"/>
                  </a:ext>
                </a:extLst>
              </p:cNvPr>
              <p:cNvCxnSpPr>
                <a:cxnSpLocks noChangeShapeType="1"/>
              </p:cNvCxnSpPr>
              <p:nvPr/>
            </p:nvCxnSpPr>
            <p:spPr bwMode="auto">
              <a:xfrm>
                <a:off x="3168" y="2064"/>
                <a:ext cx="672" cy="28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8" name="AutoShape 80">
                <a:extLst>
                  <a:ext uri="{FF2B5EF4-FFF2-40B4-BE49-F238E27FC236}">
                    <a16:creationId xmlns:a16="http://schemas.microsoft.com/office/drawing/2014/main" id="{EEAF46DA-5F3D-9939-F5E9-4591656D1FE7}"/>
                  </a:ext>
                </a:extLst>
              </p:cNvPr>
              <p:cNvCxnSpPr>
                <a:cxnSpLocks noChangeShapeType="1"/>
              </p:cNvCxnSpPr>
              <p:nvPr/>
            </p:nvCxnSpPr>
            <p:spPr bwMode="auto">
              <a:xfrm>
                <a:off x="3840" y="2352"/>
                <a:ext cx="192"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9" name="AutoShape 81">
                <a:extLst>
                  <a:ext uri="{FF2B5EF4-FFF2-40B4-BE49-F238E27FC236}">
                    <a16:creationId xmlns:a16="http://schemas.microsoft.com/office/drawing/2014/main" id="{C403B876-C12D-80D8-6FBB-D294F53ACC70}"/>
                  </a:ext>
                </a:extLst>
              </p:cNvPr>
              <p:cNvCxnSpPr>
                <a:cxnSpLocks noChangeShapeType="1"/>
              </p:cNvCxnSpPr>
              <p:nvPr/>
            </p:nvCxnSpPr>
            <p:spPr bwMode="auto">
              <a:xfrm>
                <a:off x="3840" y="2352"/>
                <a:ext cx="144"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0" name="AutoShape 82">
                <a:extLst>
                  <a:ext uri="{FF2B5EF4-FFF2-40B4-BE49-F238E27FC236}">
                    <a16:creationId xmlns:a16="http://schemas.microsoft.com/office/drawing/2014/main" id="{3AE96019-FC35-2DAC-33F7-C190FCBCC50E}"/>
                  </a:ext>
                </a:extLst>
              </p:cNvPr>
              <p:cNvCxnSpPr>
                <a:cxnSpLocks noChangeShapeType="1"/>
              </p:cNvCxnSpPr>
              <p:nvPr/>
            </p:nvCxnSpPr>
            <p:spPr bwMode="auto">
              <a:xfrm>
                <a:off x="3744" y="2448"/>
                <a:ext cx="288"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1" name="AutoShape 83">
                <a:extLst>
                  <a:ext uri="{FF2B5EF4-FFF2-40B4-BE49-F238E27FC236}">
                    <a16:creationId xmlns:a16="http://schemas.microsoft.com/office/drawing/2014/main" id="{F8D4A9CE-7DC9-4F85-133D-C45CB3790896}"/>
                  </a:ext>
                </a:extLst>
              </p:cNvPr>
              <p:cNvCxnSpPr>
                <a:cxnSpLocks noChangeShapeType="1"/>
              </p:cNvCxnSpPr>
              <p:nvPr/>
            </p:nvCxnSpPr>
            <p:spPr bwMode="auto">
              <a:xfrm>
                <a:off x="3744" y="2448"/>
                <a:ext cx="288" cy="24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2" name="AutoShape 84">
                <a:extLst>
                  <a:ext uri="{FF2B5EF4-FFF2-40B4-BE49-F238E27FC236}">
                    <a16:creationId xmlns:a16="http://schemas.microsoft.com/office/drawing/2014/main" id="{8225585B-877C-3D3C-FBB9-15024DFC86E0}"/>
                  </a:ext>
                </a:extLst>
              </p:cNvPr>
              <p:cNvCxnSpPr>
                <a:cxnSpLocks noChangeShapeType="1"/>
              </p:cNvCxnSpPr>
              <p:nvPr/>
            </p:nvCxnSpPr>
            <p:spPr bwMode="auto">
              <a:xfrm>
                <a:off x="2784" y="1680"/>
                <a:ext cx="288"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3" name="AutoShape 85">
                <a:extLst>
                  <a:ext uri="{FF2B5EF4-FFF2-40B4-BE49-F238E27FC236}">
                    <a16:creationId xmlns:a16="http://schemas.microsoft.com/office/drawing/2014/main" id="{D463E9DA-7946-AF60-A3CE-D8CFE3674B04}"/>
                  </a:ext>
                </a:extLst>
              </p:cNvPr>
              <p:cNvCxnSpPr>
                <a:cxnSpLocks noChangeShapeType="1"/>
              </p:cNvCxnSpPr>
              <p:nvPr/>
            </p:nvCxnSpPr>
            <p:spPr bwMode="auto">
              <a:xfrm flipV="1">
                <a:off x="3072" y="1632"/>
                <a:ext cx="192"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4" name="AutoShape 86">
                <a:extLst>
                  <a:ext uri="{FF2B5EF4-FFF2-40B4-BE49-F238E27FC236}">
                    <a16:creationId xmlns:a16="http://schemas.microsoft.com/office/drawing/2014/main" id="{A44A90AF-A3C7-48DE-BD95-44830FC50DCC}"/>
                  </a:ext>
                </a:extLst>
              </p:cNvPr>
              <p:cNvCxnSpPr>
                <a:cxnSpLocks noChangeShapeType="1"/>
              </p:cNvCxnSpPr>
              <p:nvPr/>
            </p:nvCxnSpPr>
            <p:spPr bwMode="auto">
              <a:xfrm flipV="1">
                <a:off x="3264" y="1392"/>
                <a:ext cx="432" cy="24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5" name="AutoShape 87">
                <a:extLst>
                  <a:ext uri="{FF2B5EF4-FFF2-40B4-BE49-F238E27FC236}">
                    <a16:creationId xmlns:a16="http://schemas.microsoft.com/office/drawing/2014/main" id="{6C232DE4-E855-044A-F20B-F4D99C437A45}"/>
                  </a:ext>
                </a:extLst>
              </p:cNvPr>
              <p:cNvCxnSpPr>
                <a:cxnSpLocks noChangeShapeType="1"/>
              </p:cNvCxnSpPr>
              <p:nvPr/>
            </p:nvCxnSpPr>
            <p:spPr bwMode="auto">
              <a:xfrm>
                <a:off x="3696" y="1392"/>
                <a:ext cx="288"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6" name="AutoShape 88">
                <a:extLst>
                  <a:ext uri="{FF2B5EF4-FFF2-40B4-BE49-F238E27FC236}">
                    <a16:creationId xmlns:a16="http://schemas.microsoft.com/office/drawing/2014/main" id="{BE2DC972-4FF1-35B0-B433-17C84ED1830C}"/>
                  </a:ext>
                </a:extLst>
              </p:cNvPr>
              <p:cNvCxnSpPr>
                <a:cxnSpLocks noChangeShapeType="1"/>
              </p:cNvCxnSpPr>
              <p:nvPr/>
            </p:nvCxnSpPr>
            <p:spPr bwMode="auto">
              <a:xfrm flipV="1">
                <a:off x="3696" y="1344"/>
                <a:ext cx="96"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7" name="AutoShape 89">
                <a:extLst>
                  <a:ext uri="{FF2B5EF4-FFF2-40B4-BE49-F238E27FC236}">
                    <a16:creationId xmlns:a16="http://schemas.microsoft.com/office/drawing/2014/main" id="{9A1A6A21-8817-49B9-CD22-A4DC0628B1D5}"/>
                  </a:ext>
                </a:extLst>
              </p:cNvPr>
              <p:cNvCxnSpPr>
                <a:cxnSpLocks noChangeShapeType="1"/>
              </p:cNvCxnSpPr>
              <p:nvPr/>
            </p:nvCxnSpPr>
            <p:spPr bwMode="auto">
              <a:xfrm flipV="1">
                <a:off x="3792" y="1296"/>
                <a:ext cx="96"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8" name="AutoShape 90">
                <a:extLst>
                  <a:ext uri="{FF2B5EF4-FFF2-40B4-BE49-F238E27FC236}">
                    <a16:creationId xmlns:a16="http://schemas.microsoft.com/office/drawing/2014/main" id="{C67FDB5B-7484-22EE-9D56-84658A4A2C59}"/>
                  </a:ext>
                </a:extLst>
              </p:cNvPr>
              <p:cNvCxnSpPr>
                <a:cxnSpLocks noChangeShapeType="1"/>
              </p:cNvCxnSpPr>
              <p:nvPr/>
            </p:nvCxnSpPr>
            <p:spPr bwMode="auto">
              <a:xfrm flipV="1">
                <a:off x="3792" y="1200"/>
                <a:ext cx="96"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9" name="AutoShape 91">
                <a:extLst>
                  <a:ext uri="{FF2B5EF4-FFF2-40B4-BE49-F238E27FC236}">
                    <a16:creationId xmlns:a16="http://schemas.microsoft.com/office/drawing/2014/main" id="{D080D46D-0412-08F1-38E7-FEFED3443496}"/>
                  </a:ext>
                </a:extLst>
              </p:cNvPr>
              <p:cNvCxnSpPr>
                <a:cxnSpLocks noChangeShapeType="1"/>
              </p:cNvCxnSpPr>
              <p:nvPr/>
            </p:nvCxnSpPr>
            <p:spPr bwMode="auto">
              <a:xfrm flipV="1">
                <a:off x="3888" y="1132"/>
                <a:ext cx="192" cy="16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0" name="AutoShape 92">
                <a:extLst>
                  <a:ext uri="{FF2B5EF4-FFF2-40B4-BE49-F238E27FC236}">
                    <a16:creationId xmlns:a16="http://schemas.microsoft.com/office/drawing/2014/main" id="{9E0DAD29-36CA-4B57-DA01-18E92F94A88A}"/>
                  </a:ext>
                </a:extLst>
              </p:cNvPr>
              <p:cNvCxnSpPr>
                <a:cxnSpLocks noChangeShapeType="1"/>
              </p:cNvCxnSpPr>
              <p:nvPr/>
            </p:nvCxnSpPr>
            <p:spPr bwMode="auto">
              <a:xfrm flipV="1">
                <a:off x="3888" y="1248"/>
                <a:ext cx="240"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1" name="AutoShape 93">
                <a:extLst>
                  <a:ext uri="{FF2B5EF4-FFF2-40B4-BE49-F238E27FC236}">
                    <a16:creationId xmlns:a16="http://schemas.microsoft.com/office/drawing/2014/main" id="{83500415-131A-7774-5666-932FED125E12}"/>
                  </a:ext>
                </a:extLst>
              </p:cNvPr>
              <p:cNvCxnSpPr>
                <a:cxnSpLocks noChangeShapeType="1"/>
              </p:cNvCxnSpPr>
              <p:nvPr/>
            </p:nvCxnSpPr>
            <p:spPr bwMode="auto">
              <a:xfrm>
                <a:off x="3264" y="1632"/>
                <a:ext cx="576"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2" name="AutoShape 94">
                <a:extLst>
                  <a:ext uri="{FF2B5EF4-FFF2-40B4-BE49-F238E27FC236}">
                    <a16:creationId xmlns:a16="http://schemas.microsoft.com/office/drawing/2014/main" id="{0439684A-DA68-87C3-AB74-6838DE8F20B2}"/>
                  </a:ext>
                </a:extLst>
              </p:cNvPr>
              <p:cNvCxnSpPr>
                <a:cxnSpLocks noChangeShapeType="1"/>
              </p:cNvCxnSpPr>
              <p:nvPr/>
            </p:nvCxnSpPr>
            <p:spPr bwMode="auto">
              <a:xfrm flipV="1">
                <a:off x="3840" y="1536"/>
                <a:ext cx="144"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3" name="AutoShape 95">
                <a:extLst>
                  <a:ext uri="{FF2B5EF4-FFF2-40B4-BE49-F238E27FC236}">
                    <a16:creationId xmlns:a16="http://schemas.microsoft.com/office/drawing/2014/main" id="{B8957133-74B9-28A7-98AE-D9C7EA2FA792}"/>
                  </a:ext>
                </a:extLst>
              </p:cNvPr>
              <p:cNvCxnSpPr>
                <a:cxnSpLocks noChangeShapeType="1"/>
              </p:cNvCxnSpPr>
              <p:nvPr/>
            </p:nvCxnSpPr>
            <p:spPr bwMode="auto">
              <a:xfrm>
                <a:off x="3840" y="1632"/>
                <a:ext cx="192"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4" name="AutoShape 96">
                <a:extLst>
                  <a:ext uri="{FF2B5EF4-FFF2-40B4-BE49-F238E27FC236}">
                    <a16:creationId xmlns:a16="http://schemas.microsoft.com/office/drawing/2014/main" id="{79D9F0EB-C7F0-92CD-A055-0EC849027756}"/>
                  </a:ext>
                </a:extLst>
              </p:cNvPr>
              <p:cNvCxnSpPr>
                <a:cxnSpLocks noChangeShapeType="1"/>
              </p:cNvCxnSpPr>
              <p:nvPr/>
            </p:nvCxnSpPr>
            <p:spPr bwMode="auto">
              <a:xfrm flipV="1">
                <a:off x="3911" y="1660"/>
                <a:ext cx="73" cy="2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5" name="AutoShape 97">
                <a:extLst>
                  <a:ext uri="{FF2B5EF4-FFF2-40B4-BE49-F238E27FC236}">
                    <a16:creationId xmlns:a16="http://schemas.microsoft.com/office/drawing/2014/main" id="{34E4756E-8177-EF3E-71E3-17CAC5433F1E}"/>
                  </a:ext>
                </a:extLst>
              </p:cNvPr>
              <p:cNvCxnSpPr>
                <a:cxnSpLocks noChangeShapeType="1"/>
              </p:cNvCxnSpPr>
              <p:nvPr/>
            </p:nvCxnSpPr>
            <p:spPr bwMode="auto">
              <a:xfrm>
                <a:off x="3072" y="1680"/>
                <a:ext cx="576" cy="12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6" name="AutoShape 98">
                <a:extLst>
                  <a:ext uri="{FF2B5EF4-FFF2-40B4-BE49-F238E27FC236}">
                    <a16:creationId xmlns:a16="http://schemas.microsoft.com/office/drawing/2014/main" id="{BBC99430-40C9-43C6-92B0-1C36AAB97EA4}"/>
                  </a:ext>
                </a:extLst>
              </p:cNvPr>
              <p:cNvCxnSpPr>
                <a:cxnSpLocks noChangeShapeType="1"/>
              </p:cNvCxnSpPr>
              <p:nvPr/>
            </p:nvCxnSpPr>
            <p:spPr bwMode="auto">
              <a:xfrm>
                <a:off x="3648" y="1808"/>
                <a:ext cx="144" cy="11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7" name="AutoShape 99">
                <a:extLst>
                  <a:ext uri="{FF2B5EF4-FFF2-40B4-BE49-F238E27FC236}">
                    <a16:creationId xmlns:a16="http://schemas.microsoft.com/office/drawing/2014/main" id="{309E2415-7746-FAB7-1139-4CBF393C6608}"/>
                  </a:ext>
                </a:extLst>
              </p:cNvPr>
              <p:cNvCxnSpPr>
                <a:cxnSpLocks noChangeShapeType="1"/>
              </p:cNvCxnSpPr>
              <p:nvPr/>
            </p:nvCxnSpPr>
            <p:spPr bwMode="auto">
              <a:xfrm>
                <a:off x="3648" y="1808"/>
                <a:ext cx="192" cy="4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8" name="AutoShape 100">
                <a:extLst>
                  <a:ext uri="{FF2B5EF4-FFF2-40B4-BE49-F238E27FC236}">
                    <a16:creationId xmlns:a16="http://schemas.microsoft.com/office/drawing/2014/main" id="{9E97FECA-8DC2-2D0C-AD27-B18E877FB88F}"/>
                  </a:ext>
                </a:extLst>
              </p:cNvPr>
              <p:cNvCxnSpPr>
                <a:cxnSpLocks noChangeShapeType="1"/>
              </p:cNvCxnSpPr>
              <p:nvPr/>
            </p:nvCxnSpPr>
            <p:spPr bwMode="auto">
              <a:xfrm flipH="1">
                <a:off x="2256" y="1476"/>
                <a:ext cx="288"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9" name="AutoShape 101">
                <a:extLst>
                  <a:ext uri="{FF2B5EF4-FFF2-40B4-BE49-F238E27FC236}">
                    <a16:creationId xmlns:a16="http://schemas.microsoft.com/office/drawing/2014/main" id="{C5056D5C-3D50-61B9-1775-5C1015B32A37}"/>
                  </a:ext>
                </a:extLst>
              </p:cNvPr>
              <p:cNvCxnSpPr>
                <a:cxnSpLocks noChangeShapeType="1"/>
              </p:cNvCxnSpPr>
              <p:nvPr/>
            </p:nvCxnSpPr>
            <p:spPr bwMode="auto">
              <a:xfrm flipH="1">
                <a:off x="1728" y="1572"/>
                <a:ext cx="528" cy="3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0" name="AutoShape 102">
                <a:extLst>
                  <a:ext uri="{FF2B5EF4-FFF2-40B4-BE49-F238E27FC236}">
                    <a16:creationId xmlns:a16="http://schemas.microsoft.com/office/drawing/2014/main" id="{B93C262D-A4D0-212A-F58F-351847140D70}"/>
                  </a:ext>
                </a:extLst>
              </p:cNvPr>
              <p:cNvCxnSpPr>
                <a:cxnSpLocks noChangeShapeType="1"/>
              </p:cNvCxnSpPr>
              <p:nvPr/>
            </p:nvCxnSpPr>
            <p:spPr bwMode="auto">
              <a:xfrm flipH="1">
                <a:off x="1808" y="1572"/>
                <a:ext cx="448" cy="15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1" name="AutoShape 103">
                <a:extLst>
                  <a:ext uri="{FF2B5EF4-FFF2-40B4-BE49-F238E27FC236}">
                    <a16:creationId xmlns:a16="http://schemas.microsoft.com/office/drawing/2014/main" id="{A9BAA7F3-D303-27E3-7811-0E787A7F9429}"/>
                  </a:ext>
                </a:extLst>
              </p:cNvPr>
              <p:cNvCxnSpPr>
                <a:cxnSpLocks noChangeShapeType="1"/>
              </p:cNvCxnSpPr>
              <p:nvPr/>
            </p:nvCxnSpPr>
            <p:spPr bwMode="auto">
              <a:xfrm flipH="1" flipV="1">
                <a:off x="1632" y="1680"/>
                <a:ext cx="176"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2" name="AutoShape 104">
                <a:extLst>
                  <a:ext uri="{FF2B5EF4-FFF2-40B4-BE49-F238E27FC236}">
                    <a16:creationId xmlns:a16="http://schemas.microsoft.com/office/drawing/2014/main" id="{EBB51F87-09CB-2494-0CE1-7A2080EEC823}"/>
                  </a:ext>
                </a:extLst>
              </p:cNvPr>
              <p:cNvCxnSpPr>
                <a:cxnSpLocks noChangeShapeType="1"/>
              </p:cNvCxnSpPr>
              <p:nvPr/>
            </p:nvCxnSpPr>
            <p:spPr bwMode="auto">
              <a:xfrm flipH="1">
                <a:off x="1584" y="1728"/>
                <a:ext cx="224"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3" name="AutoShape 105">
                <a:extLst>
                  <a:ext uri="{FF2B5EF4-FFF2-40B4-BE49-F238E27FC236}">
                    <a16:creationId xmlns:a16="http://schemas.microsoft.com/office/drawing/2014/main" id="{FB443357-ECB7-8340-2294-1519CE5B7503}"/>
                  </a:ext>
                </a:extLst>
              </p:cNvPr>
              <p:cNvCxnSpPr>
                <a:cxnSpLocks noChangeShapeType="1"/>
              </p:cNvCxnSpPr>
              <p:nvPr/>
            </p:nvCxnSpPr>
            <p:spPr bwMode="auto">
              <a:xfrm flipH="1">
                <a:off x="2064" y="1380"/>
                <a:ext cx="179" cy="6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4" name="AutoShape 106">
                <a:extLst>
                  <a:ext uri="{FF2B5EF4-FFF2-40B4-BE49-F238E27FC236}">
                    <a16:creationId xmlns:a16="http://schemas.microsoft.com/office/drawing/2014/main" id="{C6B3B2A8-BD94-1B5D-2D60-20D8F4887C69}"/>
                  </a:ext>
                </a:extLst>
              </p:cNvPr>
              <p:cNvCxnSpPr>
                <a:cxnSpLocks noChangeShapeType="1"/>
              </p:cNvCxnSpPr>
              <p:nvPr/>
            </p:nvCxnSpPr>
            <p:spPr bwMode="auto">
              <a:xfrm flipH="1">
                <a:off x="1680" y="1440"/>
                <a:ext cx="384"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5" name="AutoShape 107">
                <a:extLst>
                  <a:ext uri="{FF2B5EF4-FFF2-40B4-BE49-F238E27FC236}">
                    <a16:creationId xmlns:a16="http://schemas.microsoft.com/office/drawing/2014/main" id="{3B8BAF90-5169-128E-00C6-C2A6BC2268D5}"/>
                  </a:ext>
                </a:extLst>
              </p:cNvPr>
              <p:cNvCxnSpPr>
                <a:cxnSpLocks noChangeShapeType="1"/>
              </p:cNvCxnSpPr>
              <p:nvPr/>
            </p:nvCxnSpPr>
            <p:spPr bwMode="auto">
              <a:xfrm flipH="1">
                <a:off x="1776" y="1440"/>
                <a:ext cx="288"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6" name="AutoShape 108">
                <a:extLst>
                  <a:ext uri="{FF2B5EF4-FFF2-40B4-BE49-F238E27FC236}">
                    <a16:creationId xmlns:a16="http://schemas.microsoft.com/office/drawing/2014/main" id="{1DB9B6BB-5AC7-405F-D10D-FB344A3D3425}"/>
                  </a:ext>
                </a:extLst>
              </p:cNvPr>
              <p:cNvCxnSpPr>
                <a:cxnSpLocks noChangeShapeType="1"/>
              </p:cNvCxnSpPr>
              <p:nvPr/>
            </p:nvCxnSpPr>
            <p:spPr bwMode="auto">
              <a:xfrm flipH="1">
                <a:off x="1584" y="1536"/>
                <a:ext cx="192"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7" name="AutoShape 109">
                <a:extLst>
                  <a:ext uri="{FF2B5EF4-FFF2-40B4-BE49-F238E27FC236}">
                    <a16:creationId xmlns:a16="http://schemas.microsoft.com/office/drawing/2014/main" id="{918399F1-DF05-D468-E969-BDEB6F9F09B1}"/>
                  </a:ext>
                </a:extLst>
              </p:cNvPr>
              <p:cNvCxnSpPr>
                <a:cxnSpLocks noChangeShapeType="1"/>
              </p:cNvCxnSpPr>
              <p:nvPr/>
            </p:nvCxnSpPr>
            <p:spPr bwMode="auto">
              <a:xfrm flipH="1">
                <a:off x="1680" y="1536"/>
                <a:ext cx="96"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8" name="AutoShape 110">
                <a:extLst>
                  <a:ext uri="{FF2B5EF4-FFF2-40B4-BE49-F238E27FC236}">
                    <a16:creationId xmlns:a16="http://schemas.microsoft.com/office/drawing/2014/main" id="{106A1271-E097-C44E-F3FB-EC53180B2CFF}"/>
                  </a:ext>
                </a:extLst>
              </p:cNvPr>
              <p:cNvCxnSpPr>
                <a:cxnSpLocks noChangeShapeType="1"/>
              </p:cNvCxnSpPr>
              <p:nvPr/>
            </p:nvCxnSpPr>
            <p:spPr bwMode="auto">
              <a:xfrm flipH="1" flipV="1">
                <a:off x="2112" y="1296"/>
                <a:ext cx="131" cy="8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9" name="AutoShape 111">
                <a:extLst>
                  <a:ext uri="{FF2B5EF4-FFF2-40B4-BE49-F238E27FC236}">
                    <a16:creationId xmlns:a16="http://schemas.microsoft.com/office/drawing/2014/main" id="{95155129-F9E9-B36C-294D-51A927EB608E}"/>
                  </a:ext>
                </a:extLst>
              </p:cNvPr>
              <p:cNvCxnSpPr>
                <a:cxnSpLocks noChangeShapeType="1"/>
              </p:cNvCxnSpPr>
              <p:nvPr/>
            </p:nvCxnSpPr>
            <p:spPr bwMode="auto">
              <a:xfrm flipH="1" flipV="1">
                <a:off x="2016" y="1152"/>
                <a:ext cx="96"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0" name="AutoShape 112">
                <a:extLst>
                  <a:ext uri="{FF2B5EF4-FFF2-40B4-BE49-F238E27FC236}">
                    <a16:creationId xmlns:a16="http://schemas.microsoft.com/office/drawing/2014/main" id="{79FEB991-21E7-E763-3AE9-834282F71BB4}"/>
                  </a:ext>
                </a:extLst>
              </p:cNvPr>
              <p:cNvCxnSpPr>
                <a:cxnSpLocks noChangeShapeType="1"/>
              </p:cNvCxnSpPr>
              <p:nvPr/>
            </p:nvCxnSpPr>
            <p:spPr bwMode="auto">
              <a:xfrm flipH="1" flipV="1">
                <a:off x="1920" y="1216"/>
                <a:ext cx="192" cy="8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1" name="AutoShape 113">
                <a:extLst>
                  <a:ext uri="{FF2B5EF4-FFF2-40B4-BE49-F238E27FC236}">
                    <a16:creationId xmlns:a16="http://schemas.microsoft.com/office/drawing/2014/main" id="{35A794D8-B924-04D4-709B-48EB8C2FF3A0}"/>
                  </a:ext>
                </a:extLst>
              </p:cNvPr>
              <p:cNvCxnSpPr>
                <a:cxnSpLocks noChangeShapeType="1"/>
              </p:cNvCxnSpPr>
              <p:nvPr/>
            </p:nvCxnSpPr>
            <p:spPr bwMode="auto">
              <a:xfrm flipH="1">
                <a:off x="1680" y="1216"/>
                <a:ext cx="240" cy="3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2" name="AutoShape 114">
                <a:extLst>
                  <a:ext uri="{FF2B5EF4-FFF2-40B4-BE49-F238E27FC236}">
                    <a16:creationId xmlns:a16="http://schemas.microsoft.com/office/drawing/2014/main" id="{39804806-DBFA-D24C-0F66-F8940FEE7B50}"/>
                  </a:ext>
                </a:extLst>
              </p:cNvPr>
              <p:cNvCxnSpPr>
                <a:cxnSpLocks noChangeShapeType="1"/>
              </p:cNvCxnSpPr>
              <p:nvPr/>
            </p:nvCxnSpPr>
            <p:spPr bwMode="auto">
              <a:xfrm flipH="1" flipV="1">
                <a:off x="1728" y="1152"/>
                <a:ext cx="192" cy="6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3" name="AutoShape 115">
                <a:extLst>
                  <a:ext uri="{FF2B5EF4-FFF2-40B4-BE49-F238E27FC236}">
                    <a16:creationId xmlns:a16="http://schemas.microsoft.com/office/drawing/2014/main" id="{182C7B30-2FF3-0380-AF4F-C16269283BC4}"/>
                  </a:ext>
                </a:extLst>
              </p:cNvPr>
              <p:cNvCxnSpPr>
                <a:cxnSpLocks noChangeShapeType="1"/>
              </p:cNvCxnSpPr>
              <p:nvPr/>
            </p:nvCxnSpPr>
            <p:spPr bwMode="auto">
              <a:xfrm flipH="1" flipV="1">
                <a:off x="1854" y="1056"/>
                <a:ext cx="162"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4" name="AutoShape 116">
                <a:extLst>
                  <a:ext uri="{FF2B5EF4-FFF2-40B4-BE49-F238E27FC236}">
                    <a16:creationId xmlns:a16="http://schemas.microsoft.com/office/drawing/2014/main" id="{8B0A353E-1BA9-7150-18D4-15C097503E26}"/>
                  </a:ext>
                </a:extLst>
              </p:cNvPr>
              <p:cNvCxnSpPr>
                <a:cxnSpLocks noChangeShapeType="1"/>
              </p:cNvCxnSpPr>
              <p:nvPr/>
            </p:nvCxnSpPr>
            <p:spPr bwMode="auto">
              <a:xfrm flipH="1">
                <a:off x="1776" y="1056"/>
                <a:ext cx="78"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5" name="AutoShape 117">
                <a:extLst>
                  <a:ext uri="{FF2B5EF4-FFF2-40B4-BE49-F238E27FC236}">
                    <a16:creationId xmlns:a16="http://schemas.microsoft.com/office/drawing/2014/main" id="{C03753B1-3727-9F86-14DC-6209AA533556}"/>
                  </a:ext>
                </a:extLst>
              </p:cNvPr>
              <p:cNvCxnSpPr>
                <a:cxnSpLocks noChangeShapeType="1"/>
              </p:cNvCxnSpPr>
              <p:nvPr/>
            </p:nvCxnSpPr>
            <p:spPr bwMode="auto">
              <a:xfrm flipH="1" flipV="1">
                <a:off x="1776" y="960"/>
                <a:ext cx="78"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6" name="AutoShape 118">
                <a:extLst>
                  <a:ext uri="{FF2B5EF4-FFF2-40B4-BE49-F238E27FC236}">
                    <a16:creationId xmlns:a16="http://schemas.microsoft.com/office/drawing/2014/main" id="{10EF4515-8B80-4F49-3DB6-47E52EE15511}"/>
                  </a:ext>
                </a:extLst>
              </p:cNvPr>
              <p:cNvCxnSpPr>
                <a:cxnSpLocks noChangeShapeType="1"/>
              </p:cNvCxnSpPr>
              <p:nvPr/>
            </p:nvCxnSpPr>
            <p:spPr bwMode="auto">
              <a:xfrm flipH="1" flipV="1">
                <a:off x="1950" y="1008"/>
                <a:ext cx="66"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7" name="AutoShape 119">
                <a:extLst>
                  <a:ext uri="{FF2B5EF4-FFF2-40B4-BE49-F238E27FC236}">
                    <a16:creationId xmlns:a16="http://schemas.microsoft.com/office/drawing/2014/main" id="{E5708E42-F544-F95F-DE30-073B10B92E73}"/>
                  </a:ext>
                </a:extLst>
              </p:cNvPr>
              <p:cNvCxnSpPr>
                <a:cxnSpLocks noChangeShapeType="1"/>
              </p:cNvCxnSpPr>
              <p:nvPr/>
            </p:nvCxnSpPr>
            <p:spPr bwMode="auto">
              <a:xfrm flipH="1" flipV="1">
                <a:off x="1824" y="912"/>
                <a:ext cx="126"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8" name="AutoShape 120">
                <a:extLst>
                  <a:ext uri="{FF2B5EF4-FFF2-40B4-BE49-F238E27FC236}">
                    <a16:creationId xmlns:a16="http://schemas.microsoft.com/office/drawing/2014/main" id="{324C2FDB-304F-6CF7-D52B-259BBEDA35CF}"/>
                  </a:ext>
                </a:extLst>
              </p:cNvPr>
              <p:cNvCxnSpPr>
                <a:cxnSpLocks noChangeShapeType="1"/>
              </p:cNvCxnSpPr>
              <p:nvPr/>
            </p:nvCxnSpPr>
            <p:spPr bwMode="auto">
              <a:xfrm flipH="1" flipV="1">
                <a:off x="1898" y="816"/>
                <a:ext cx="52"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9" name="AutoShape 121">
                <a:extLst>
                  <a:ext uri="{FF2B5EF4-FFF2-40B4-BE49-F238E27FC236}">
                    <a16:creationId xmlns:a16="http://schemas.microsoft.com/office/drawing/2014/main" id="{E233370D-79D7-9D13-64DD-B53E3003C15B}"/>
                  </a:ext>
                </a:extLst>
              </p:cNvPr>
              <p:cNvCxnSpPr>
                <a:cxnSpLocks noChangeShapeType="1"/>
              </p:cNvCxnSpPr>
              <p:nvPr/>
            </p:nvCxnSpPr>
            <p:spPr bwMode="auto">
              <a:xfrm flipV="1">
                <a:off x="2736" y="1392"/>
                <a:ext cx="48"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0" name="AutoShape 122">
                <a:extLst>
                  <a:ext uri="{FF2B5EF4-FFF2-40B4-BE49-F238E27FC236}">
                    <a16:creationId xmlns:a16="http://schemas.microsoft.com/office/drawing/2014/main" id="{48EEF0E5-DB94-4615-BFFD-81247C069DEF}"/>
                  </a:ext>
                </a:extLst>
              </p:cNvPr>
              <p:cNvCxnSpPr>
                <a:cxnSpLocks noChangeShapeType="1"/>
              </p:cNvCxnSpPr>
              <p:nvPr/>
            </p:nvCxnSpPr>
            <p:spPr bwMode="auto">
              <a:xfrm flipH="1" flipV="1">
                <a:off x="2756" y="1226"/>
                <a:ext cx="28" cy="16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1" name="AutoShape 123">
                <a:extLst>
                  <a:ext uri="{FF2B5EF4-FFF2-40B4-BE49-F238E27FC236}">
                    <a16:creationId xmlns:a16="http://schemas.microsoft.com/office/drawing/2014/main" id="{B06944D4-0316-82D9-33BF-2B4EAFCEC3AD}"/>
                  </a:ext>
                </a:extLst>
              </p:cNvPr>
              <p:cNvCxnSpPr>
                <a:cxnSpLocks noChangeShapeType="1"/>
              </p:cNvCxnSpPr>
              <p:nvPr/>
            </p:nvCxnSpPr>
            <p:spPr bwMode="auto">
              <a:xfrm flipH="1" flipV="1">
                <a:off x="2640" y="1104"/>
                <a:ext cx="116" cy="12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2" name="AutoShape 124">
                <a:extLst>
                  <a:ext uri="{FF2B5EF4-FFF2-40B4-BE49-F238E27FC236}">
                    <a16:creationId xmlns:a16="http://schemas.microsoft.com/office/drawing/2014/main" id="{BE818B6F-C517-9730-2BC4-69319113E3EC}"/>
                  </a:ext>
                </a:extLst>
              </p:cNvPr>
              <p:cNvCxnSpPr>
                <a:cxnSpLocks noChangeShapeType="1"/>
              </p:cNvCxnSpPr>
              <p:nvPr/>
            </p:nvCxnSpPr>
            <p:spPr bwMode="auto">
              <a:xfrm flipH="1" flipV="1">
                <a:off x="2400" y="960"/>
                <a:ext cx="240"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3" name="AutoShape 125">
                <a:extLst>
                  <a:ext uri="{FF2B5EF4-FFF2-40B4-BE49-F238E27FC236}">
                    <a16:creationId xmlns:a16="http://schemas.microsoft.com/office/drawing/2014/main" id="{4A03171D-2609-DE42-0AD0-70D802A12D96}"/>
                  </a:ext>
                </a:extLst>
              </p:cNvPr>
              <p:cNvCxnSpPr>
                <a:cxnSpLocks noChangeShapeType="1"/>
              </p:cNvCxnSpPr>
              <p:nvPr/>
            </p:nvCxnSpPr>
            <p:spPr bwMode="auto">
              <a:xfrm flipH="1" flipV="1">
                <a:off x="2112" y="836"/>
                <a:ext cx="288" cy="12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4" name="AutoShape 126">
                <a:extLst>
                  <a:ext uri="{FF2B5EF4-FFF2-40B4-BE49-F238E27FC236}">
                    <a16:creationId xmlns:a16="http://schemas.microsoft.com/office/drawing/2014/main" id="{D8DCA2A3-BA11-8B1D-DA51-F00B5EF3648E}"/>
                  </a:ext>
                </a:extLst>
              </p:cNvPr>
              <p:cNvCxnSpPr>
                <a:cxnSpLocks noChangeShapeType="1"/>
              </p:cNvCxnSpPr>
              <p:nvPr/>
            </p:nvCxnSpPr>
            <p:spPr bwMode="auto">
              <a:xfrm flipH="1" flipV="1">
                <a:off x="2208" y="816"/>
                <a:ext cx="192"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5" name="AutoShape 127">
                <a:extLst>
                  <a:ext uri="{FF2B5EF4-FFF2-40B4-BE49-F238E27FC236}">
                    <a16:creationId xmlns:a16="http://schemas.microsoft.com/office/drawing/2014/main" id="{AB200B57-5C61-CD27-D77B-BA14CD7563E9}"/>
                  </a:ext>
                </a:extLst>
              </p:cNvPr>
              <p:cNvCxnSpPr>
                <a:cxnSpLocks noChangeShapeType="1"/>
              </p:cNvCxnSpPr>
              <p:nvPr/>
            </p:nvCxnSpPr>
            <p:spPr bwMode="auto">
              <a:xfrm flipH="1" flipV="1">
                <a:off x="2592" y="1008"/>
                <a:ext cx="48"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6" name="AutoShape 128">
                <a:extLst>
                  <a:ext uri="{FF2B5EF4-FFF2-40B4-BE49-F238E27FC236}">
                    <a16:creationId xmlns:a16="http://schemas.microsoft.com/office/drawing/2014/main" id="{A9B85D8A-37C0-56F8-9B47-E154CB3298CD}"/>
                  </a:ext>
                </a:extLst>
              </p:cNvPr>
              <p:cNvCxnSpPr>
                <a:cxnSpLocks noChangeShapeType="1"/>
              </p:cNvCxnSpPr>
              <p:nvPr/>
            </p:nvCxnSpPr>
            <p:spPr bwMode="auto">
              <a:xfrm flipH="1" flipV="1">
                <a:off x="2400" y="816"/>
                <a:ext cx="192"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7" name="AutoShape 129">
                <a:extLst>
                  <a:ext uri="{FF2B5EF4-FFF2-40B4-BE49-F238E27FC236}">
                    <a16:creationId xmlns:a16="http://schemas.microsoft.com/office/drawing/2014/main" id="{44D0E1CC-039E-612A-F76E-E46A055FF6CD}"/>
                  </a:ext>
                </a:extLst>
              </p:cNvPr>
              <p:cNvCxnSpPr>
                <a:cxnSpLocks noChangeShapeType="1"/>
              </p:cNvCxnSpPr>
              <p:nvPr/>
            </p:nvCxnSpPr>
            <p:spPr bwMode="auto">
              <a:xfrm flipH="1" flipV="1">
                <a:off x="2256" y="672"/>
                <a:ext cx="144"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8" name="AutoShape 130">
                <a:extLst>
                  <a:ext uri="{FF2B5EF4-FFF2-40B4-BE49-F238E27FC236}">
                    <a16:creationId xmlns:a16="http://schemas.microsoft.com/office/drawing/2014/main" id="{D91F53F2-538E-95BE-2B67-79B015114AD7}"/>
                  </a:ext>
                </a:extLst>
              </p:cNvPr>
              <p:cNvCxnSpPr>
                <a:cxnSpLocks noChangeShapeType="1"/>
              </p:cNvCxnSpPr>
              <p:nvPr/>
            </p:nvCxnSpPr>
            <p:spPr bwMode="auto">
              <a:xfrm flipH="1" flipV="1">
                <a:off x="2352" y="624"/>
                <a:ext cx="48"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9" name="AutoShape 131">
                <a:extLst>
                  <a:ext uri="{FF2B5EF4-FFF2-40B4-BE49-F238E27FC236}">
                    <a16:creationId xmlns:a16="http://schemas.microsoft.com/office/drawing/2014/main" id="{572B04AE-4DCC-105E-5553-2E93015ACF54}"/>
                  </a:ext>
                </a:extLst>
              </p:cNvPr>
              <p:cNvCxnSpPr>
                <a:cxnSpLocks noChangeShapeType="1"/>
              </p:cNvCxnSpPr>
              <p:nvPr/>
            </p:nvCxnSpPr>
            <p:spPr bwMode="auto">
              <a:xfrm flipH="1" flipV="1">
                <a:off x="2544" y="816"/>
                <a:ext cx="48"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0" name="AutoShape 132">
                <a:extLst>
                  <a:ext uri="{FF2B5EF4-FFF2-40B4-BE49-F238E27FC236}">
                    <a16:creationId xmlns:a16="http://schemas.microsoft.com/office/drawing/2014/main" id="{F7C96873-26DA-72C9-B51F-3BE0D5BA68B0}"/>
                  </a:ext>
                </a:extLst>
              </p:cNvPr>
              <p:cNvCxnSpPr>
                <a:cxnSpLocks noChangeShapeType="1"/>
              </p:cNvCxnSpPr>
              <p:nvPr/>
            </p:nvCxnSpPr>
            <p:spPr bwMode="auto">
              <a:xfrm flipH="1" flipV="1">
                <a:off x="2496" y="624"/>
                <a:ext cx="48"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1" name="AutoShape 133">
                <a:extLst>
                  <a:ext uri="{FF2B5EF4-FFF2-40B4-BE49-F238E27FC236}">
                    <a16:creationId xmlns:a16="http://schemas.microsoft.com/office/drawing/2014/main" id="{5FC89F67-333B-86D4-47CF-59254B8CD449}"/>
                  </a:ext>
                </a:extLst>
              </p:cNvPr>
              <p:cNvCxnSpPr>
                <a:cxnSpLocks noChangeShapeType="1"/>
              </p:cNvCxnSpPr>
              <p:nvPr/>
            </p:nvCxnSpPr>
            <p:spPr bwMode="auto">
              <a:xfrm flipH="1" flipV="1">
                <a:off x="2476" y="480"/>
                <a:ext cx="20"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2" name="AutoShape 134">
                <a:extLst>
                  <a:ext uri="{FF2B5EF4-FFF2-40B4-BE49-F238E27FC236}">
                    <a16:creationId xmlns:a16="http://schemas.microsoft.com/office/drawing/2014/main" id="{AA7ADAEC-2EAF-B9FA-815F-A7BD2AF95A9C}"/>
                  </a:ext>
                </a:extLst>
              </p:cNvPr>
              <p:cNvCxnSpPr>
                <a:cxnSpLocks noChangeShapeType="1"/>
              </p:cNvCxnSpPr>
              <p:nvPr/>
            </p:nvCxnSpPr>
            <p:spPr bwMode="auto">
              <a:xfrm flipH="1" flipV="1">
                <a:off x="2400" y="528"/>
                <a:ext cx="96"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3" name="AutoShape 135">
                <a:extLst>
                  <a:ext uri="{FF2B5EF4-FFF2-40B4-BE49-F238E27FC236}">
                    <a16:creationId xmlns:a16="http://schemas.microsoft.com/office/drawing/2014/main" id="{0AACC9DF-22F0-B227-1F69-6FEC5B8A4EA9}"/>
                  </a:ext>
                </a:extLst>
              </p:cNvPr>
              <p:cNvCxnSpPr>
                <a:cxnSpLocks noChangeShapeType="1"/>
              </p:cNvCxnSpPr>
              <p:nvPr/>
            </p:nvCxnSpPr>
            <p:spPr bwMode="auto">
              <a:xfrm flipH="1" flipV="1">
                <a:off x="2304" y="384"/>
                <a:ext cx="96"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4" name="AutoShape 136">
                <a:extLst>
                  <a:ext uri="{FF2B5EF4-FFF2-40B4-BE49-F238E27FC236}">
                    <a16:creationId xmlns:a16="http://schemas.microsoft.com/office/drawing/2014/main" id="{8D10A18C-693C-A1E6-83D5-125353BF81CA}"/>
                  </a:ext>
                </a:extLst>
              </p:cNvPr>
              <p:cNvCxnSpPr>
                <a:cxnSpLocks noChangeShapeType="1"/>
              </p:cNvCxnSpPr>
              <p:nvPr/>
            </p:nvCxnSpPr>
            <p:spPr bwMode="auto">
              <a:xfrm flipH="1" flipV="1">
                <a:off x="2304" y="480"/>
                <a:ext cx="96"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5" name="AutoShape 137">
                <a:extLst>
                  <a:ext uri="{FF2B5EF4-FFF2-40B4-BE49-F238E27FC236}">
                    <a16:creationId xmlns:a16="http://schemas.microsoft.com/office/drawing/2014/main" id="{A384F530-B6C8-B22E-438C-367CA56D5B64}"/>
                  </a:ext>
                </a:extLst>
              </p:cNvPr>
              <p:cNvCxnSpPr>
                <a:cxnSpLocks noChangeShapeType="1"/>
              </p:cNvCxnSpPr>
              <p:nvPr/>
            </p:nvCxnSpPr>
            <p:spPr bwMode="auto">
              <a:xfrm flipV="1">
                <a:off x="2544" y="384"/>
                <a:ext cx="0" cy="43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6" name="AutoShape 138">
                <a:extLst>
                  <a:ext uri="{FF2B5EF4-FFF2-40B4-BE49-F238E27FC236}">
                    <a16:creationId xmlns:a16="http://schemas.microsoft.com/office/drawing/2014/main" id="{FD0AEB6F-4C88-695C-2669-4BAD28106D4B}"/>
                  </a:ext>
                </a:extLst>
              </p:cNvPr>
              <p:cNvCxnSpPr>
                <a:cxnSpLocks noChangeShapeType="1"/>
              </p:cNvCxnSpPr>
              <p:nvPr/>
            </p:nvCxnSpPr>
            <p:spPr bwMode="auto">
              <a:xfrm flipV="1">
                <a:off x="2756" y="960"/>
                <a:ext cx="76" cy="26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7" name="AutoShape 139">
                <a:extLst>
                  <a:ext uri="{FF2B5EF4-FFF2-40B4-BE49-F238E27FC236}">
                    <a16:creationId xmlns:a16="http://schemas.microsoft.com/office/drawing/2014/main" id="{14E999D9-F800-A65D-93F8-C198C330A74A}"/>
                  </a:ext>
                </a:extLst>
              </p:cNvPr>
              <p:cNvCxnSpPr>
                <a:cxnSpLocks noChangeShapeType="1"/>
              </p:cNvCxnSpPr>
              <p:nvPr/>
            </p:nvCxnSpPr>
            <p:spPr bwMode="auto">
              <a:xfrm flipH="1" flipV="1">
                <a:off x="2784" y="720"/>
                <a:ext cx="48" cy="24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8" name="AutoShape 140">
                <a:extLst>
                  <a:ext uri="{FF2B5EF4-FFF2-40B4-BE49-F238E27FC236}">
                    <a16:creationId xmlns:a16="http://schemas.microsoft.com/office/drawing/2014/main" id="{A85FCF3C-0E8F-3B1B-3787-AE5D30955F83}"/>
                  </a:ext>
                </a:extLst>
              </p:cNvPr>
              <p:cNvCxnSpPr>
                <a:cxnSpLocks noChangeShapeType="1"/>
              </p:cNvCxnSpPr>
              <p:nvPr/>
            </p:nvCxnSpPr>
            <p:spPr bwMode="auto">
              <a:xfrm flipH="1" flipV="1">
                <a:off x="2736" y="528"/>
                <a:ext cx="48"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9" name="AutoShape 141">
                <a:extLst>
                  <a:ext uri="{FF2B5EF4-FFF2-40B4-BE49-F238E27FC236}">
                    <a16:creationId xmlns:a16="http://schemas.microsoft.com/office/drawing/2014/main" id="{11EB2616-F0FF-F015-E389-7E20C0AF79FD}"/>
                  </a:ext>
                </a:extLst>
              </p:cNvPr>
              <p:cNvCxnSpPr>
                <a:cxnSpLocks noChangeShapeType="1"/>
              </p:cNvCxnSpPr>
              <p:nvPr/>
            </p:nvCxnSpPr>
            <p:spPr bwMode="auto">
              <a:xfrm flipV="1">
                <a:off x="2784" y="528"/>
                <a:ext cx="0"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0" name="AutoShape 142">
                <a:extLst>
                  <a:ext uri="{FF2B5EF4-FFF2-40B4-BE49-F238E27FC236}">
                    <a16:creationId xmlns:a16="http://schemas.microsoft.com/office/drawing/2014/main" id="{218EBD0D-EED7-4078-CF1D-418790641BC3}"/>
                  </a:ext>
                </a:extLst>
              </p:cNvPr>
              <p:cNvCxnSpPr>
                <a:cxnSpLocks noChangeShapeType="1"/>
              </p:cNvCxnSpPr>
              <p:nvPr/>
            </p:nvCxnSpPr>
            <p:spPr bwMode="auto">
              <a:xfrm flipV="1">
                <a:off x="2832" y="768"/>
                <a:ext cx="48"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1" name="AutoShape 143">
                <a:extLst>
                  <a:ext uri="{FF2B5EF4-FFF2-40B4-BE49-F238E27FC236}">
                    <a16:creationId xmlns:a16="http://schemas.microsoft.com/office/drawing/2014/main" id="{F8E7794A-8CBC-44CE-B823-80CD3BF77163}"/>
                  </a:ext>
                </a:extLst>
              </p:cNvPr>
              <p:cNvCxnSpPr>
                <a:cxnSpLocks noChangeShapeType="1"/>
              </p:cNvCxnSpPr>
              <p:nvPr/>
            </p:nvCxnSpPr>
            <p:spPr bwMode="auto">
              <a:xfrm flipV="1">
                <a:off x="2880" y="624"/>
                <a:ext cx="0"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2" name="AutoShape 144">
                <a:extLst>
                  <a:ext uri="{FF2B5EF4-FFF2-40B4-BE49-F238E27FC236}">
                    <a16:creationId xmlns:a16="http://schemas.microsoft.com/office/drawing/2014/main" id="{E99617E1-142D-30DB-BD2F-8AAB2ADF3C0F}"/>
                  </a:ext>
                </a:extLst>
              </p:cNvPr>
              <p:cNvCxnSpPr>
                <a:cxnSpLocks noChangeShapeType="1"/>
              </p:cNvCxnSpPr>
              <p:nvPr/>
            </p:nvCxnSpPr>
            <p:spPr bwMode="auto">
              <a:xfrm flipV="1">
                <a:off x="2880" y="576"/>
                <a:ext cx="144"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3" name="AutoShape 145">
                <a:extLst>
                  <a:ext uri="{FF2B5EF4-FFF2-40B4-BE49-F238E27FC236}">
                    <a16:creationId xmlns:a16="http://schemas.microsoft.com/office/drawing/2014/main" id="{ED82D281-4CDE-FC32-3536-55970CE9E484}"/>
                  </a:ext>
                </a:extLst>
              </p:cNvPr>
              <p:cNvCxnSpPr>
                <a:cxnSpLocks noChangeShapeType="1"/>
              </p:cNvCxnSpPr>
              <p:nvPr/>
            </p:nvCxnSpPr>
            <p:spPr bwMode="auto">
              <a:xfrm flipV="1">
                <a:off x="2756" y="1280"/>
                <a:ext cx="124" cy="4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4" name="AutoShape 146">
                <a:extLst>
                  <a:ext uri="{FF2B5EF4-FFF2-40B4-BE49-F238E27FC236}">
                    <a16:creationId xmlns:a16="http://schemas.microsoft.com/office/drawing/2014/main" id="{E92833C3-9E40-5D04-6363-35E028C3FD01}"/>
                  </a:ext>
                </a:extLst>
              </p:cNvPr>
              <p:cNvCxnSpPr>
                <a:cxnSpLocks noChangeShapeType="1"/>
              </p:cNvCxnSpPr>
              <p:nvPr/>
            </p:nvCxnSpPr>
            <p:spPr bwMode="auto">
              <a:xfrm flipV="1">
                <a:off x="2880" y="1104"/>
                <a:ext cx="96" cy="17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5" name="AutoShape 147">
                <a:extLst>
                  <a:ext uri="{FF2B5EF4-FFF2-40B4-BE49-F238E27FC236}">
                    <a16:creationId xmlns:a16="http://schemas.microsoft.com/office/drawing/2014/main" id="{E2EF2C50-B07E-65B0-D19B-F09929FF5F44}"/>
                  </a:ext>
                </a:extLst>
              </p:cNvPr>
              <p:cNvCxnSpPr>
                <a:cxnSpLocks noChangeShapeType="1"/>
              </p:cNvCxnSpPr>
              <p:nvPr/>
            </p:nvCxnSpPr>
            <p:spPr bwMode="auto">
              <a:xfrm flipV="1">
                <a:off x="2976" y="960"/>
                <a:ext cx="22"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6" name="AutoShape 148">
                <a:extLst>
                  <a:ext uri="{FF2B5EF4-FFF2-40B4-BE49-F238E27FC236}">
                    <a16:creationId xmlns:a16="http://schemas.microsoft.com/office/drawing/2014/main" id="{0D980205-47F9-70D8-313D-A5F2889AE3F7}"/>
                  </a:ext>
                </a:extLst>
              </p:cNvPr>
              <p:cNvCxnSpPr>
                <a:cxnSpLocks noChangeShapeType="1"/>
              </p:cNvCxnSpPr>
              <p:nvPr/>
            </p:nvCxnSpPr>
            <p:spPr bwMode="auto">
              <a:xfrm flipV="1">
                <a:off x="2998" y="720"/>
                <a:ext cx="26" cy="24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7" name="AutoShape 149">
                <a:extLst>
                  <a:ext uri="{FF2B5EF4-FFF2-40B4-BE49-F238E27FC236}">
                    <a16:creationId xmlns:a16="http://schemas.microsoft.com/office/drawing/2014/main" id="{A7A25D4A-689B-DB48-0AED-922777A4718A}"/>
                  </a:ext>
                </a:extLst>
              </p:cNvPr>
              <p:cNvCxnSpPr>
                <a:cxnSpLocks noChangeShapeType="1"/>
              </p:cNvCxnSpPr>
              <p:nvPr/>
            </p:nvCxnSpPr>
            <p:spPr bwMode="auto">
              <a:xfrm flipV="1">
                <a:off x="2998" y="720"/>
                <a:ext cx="122" cy="24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8" name="AutoShape 150">
                <a:extLst>
                  <a:ext uri="{FF2B5EF4-FFF2-40B4-BE49-F238E27FC236}">
                    <a16:creationId xmlns:a16="http://schemas.microsoft.com/office/drawing/2014/main" id="{0BBD17FE-6F71-92A7-2447-F424AB7D1E17}"/>
                  </a:ext>
                </a:extLst>
              </p:cNvPr>
              <p:cNvCxnSpPr>
                <a:cxnSpLocks noChangeShapeType="1"/>
              </p:cNvCxnSpPr>
              <p:nvPr/>
            </p:nvCxnSpPr>
            <p:spPr bwMode="auto">
              <a:xfrm flipV="1">
                <a:off x="2976" y="816"/>
                <a:ext cx="192" cy="28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9" name="AutoShape 151">
                <a:extLst>
                  <a:ext uri="{FF2B5EF4-FFF2-40B4-BE49-F238E27FC236}">
                    <a16:creationId xmlns:a16="http://schemas.microsoft.com/office/drawing/2014/main" id="{77EE3350-5EF4-5DA3-6D76-8C9134678E43}"/>
                  </a:ext>
                </a:extLst>
              </p:cNvPr>
              <p:cNvCxnSpPr>
                <a:cxnSpLocks noChangeShapeType="1"/>
              </p:cNvCxnSpPr>
              <p:nvPr/>
            </p:nvCxnSpPr>
            <p:spPr bwMode="auto">
              <a:xfrm flipV="1">
                <a:off x="2880" y="1152"/>
                <a:ext cx="144" cy="12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0" name="AutoShape 152">
                <a:extLst>
                  <a:ext uri="{FF2B5EF4-FFF2-40B4-BE49-F238E27FC236}">
                    <a16:creationId xmlns:a16="http://schemas.microsoft.com/office/drawing/2014/main" id="{F72F0842-5BF8-2E86-4C63-8ED57AD02A09}"/>
                  </a:ext>
                </a:extLst>
              </p:cNvPr>
              <p:cNvCxnSpPr>
                <a:cxnSpLocks noChangeShapeType="1"/>
              </p:cNvCxnSpPr>
              <p:nvPr/>
            </p:nvCxnSpPr>
            <p:spPr bwMode="auto">
              <a:xfrm flipV="1">
                <a:off x="3024" y="1056"/>
                <a:ext cx="96"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1" name="AutoShape 153">
                <a:extLst>
                  <a:ext uri="{FF2B5EF4-FFF2-40B4-BE49-F238E27FC236}">
                    <a16:creationId xmlns:a16="http://schemas.microsoft.com/office/drawing/2014/main" id="{DD93C7E8-41DB-DB38-56D5-DEE350D23C75}"/>
                  </a:ext>
                </a:extLst>
              </p:cNvPr>
              <p:cNvCxnSpPr>
                <a:cxnSpLocks noChangeShapeType="1"/>
              </p:cNvCxnSpPr>
              <p:nvPr/>
            </p:nvCxnSpPr>
            <p:spPr bwMode="auto">
              <a:xfrm flipV="1">
                <a:off x="3120" y="768"/>
                <a:ext cx="192" cy="28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2" name="AutoShape 154">
                <a:extLst>
                  <a:ext uri="{FF2B5EF4-FFF2-40B4-BE49-F238E27FC236}">
                    <a16:creationId xmlns:a16="http://schemas.microsoft.com/office/drawing/2014/main" id="{20D786BB-2DB1-1F11-FEC9-0101E4DC0808}"/>
                  </a:ext>
                </a:extLst>
              </p:cNvPr>
              <p:cNvCxnSpPr>
                <a:cxnSpLocks noChangeShapeType="1"/>
              </p:cNvCxnSpPr>
              <p:nvPr/>
            </p:nvCxnSpPr>
            <p:spPr bwMode="auto">
              <a:xfrm flipV="1">
                <a:off x="3120" y="960"/>
                <a:ext cx="144"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3" name="AutoShape 155">
                <a:extLst>
                  <a:ext uri="{FF2B5EF4-FFF2-40B4-BE49-F238E27FC236}">
                    <a16:creationId xmlns:a16="http://schemas.microsoft.com/office/drawing/2014/main" id="{03E04D64-F084-0BA1-3624-FB524F205C2B}"/>
                  </a:ext>
                </a:extLst>
              </p:cNvPr>
              <p:cNvCxnSpPr>
                <a:cxnSpLocks noChangeShapeType="1"/>
              </p:cNvCxnSpPr>
              <p:nvPr/>
            </p:nvCxnSpPr>
            <p:spPr bwMode="auto">
              <a:xfrm flipV="1">
                <a:off x="3264" y="864"/>
                <a:ext cx="96"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4" name="AutoShape 156">
                <a:extLst>
                  <a:ext uri="{FF2B5EF4-FFF2-40B4-BE49-F238E27FC236}">
                    <a16:creationId xmlns:a16="http://schemas.microsoft.com/office/drawing/2014/main" id="{3F3CCC15-C6FF-7AF9-0B7D-177F20B5A3C0}"/>
                  </a:ext>
                </a:extLst>
              </p:cNvPr>
              <p:cNvCxnSpPr>
                <a:cxnSpLocks noChangeShapeType="1"/>
              </p:cNvCxnSpPr>
              <p:nvPr/>
            </p:nvCxnSpPr>
            <p:spPr bwMode="auto">
              <a:xfrm flipV="1">
                <a:off x="3264" y="912"/>
                <a:ext cx="192"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5" name="AutoShape 157">
                <a:extLst>
                  <a:ext uri="{FF2B5EF4-FFF2-40B4-BE49-F238E27FC236}">
                    <a16:creationId xmlns:a16="http://schemas.microsoft.com/office/drawing/2014/main" id="{7238E0A3-B4A1-FFEB-B244-7C3AFAB7BDDA}"/>
                  </a:ext>
                </a:extLst>
              </p:cNvPr>
              <p:cNvCxnSpPr>
                <a:cxnSpLocks noChangeShapeType="1"/>
              </p:cNvCxnSpPr>
              <p:nvPr/>
            </p:nvCxnSpPr>
            <p:spPr bwMode="auto">
              <a:xfrm flipV="1">
                <a:off x="3024" y="960"/>
                <a:ext cx="480"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6" name="AutoShape 158">
                <a:extLst>
                  <a:ext uri="{FF2B5EF4-FFF2-40B4-BE49-F238E27FC236}">
                    <a16:creationId xmlns:a16="http://schemas.microsoft.com/office/drawing/2014/main" id="{F0F07CB2-526E-B9D1-54C2-1884AF030AAB}"/>
                  </a:ext>
                </a:extLst>
              </p:cNvPr>
              <p:cNvCxnSpPr>
                <a:cxnSpLocks noChangeShapeType="1"/>
              </p:cNvCxnSpPr>
              <p:nvPr/>
            </p:nvCxnSpPr>
            <p:spPr bwMode="auto">
              <a:xfrm flipV="1">
                <a:off x="3024" y="1056"/>
                <a:ext cx="336"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7" name="AutoShape 159">
                <a:extLst>
                  <a:ext uri="{FF2B5EF4-FFF2-40B4-BE49-F238E27FC236}">
                    <a16:creationId xmlns:a16="http://schemas.microsoft.com/office/drawing/2014/main" id="{926793FD-34C2-0035-5304-ED08BDBFE660}"/>
                  </a:ext>
                </a:extLst>
              </p:cNvPr>
              <p:cNvCxnSpPr>
                <a:cxnSpLocks noChangeShapeType="1"/>
              </p:cNvCxnSpPr>
              <p:nvPr/>
            </p:nvCxnSpPr>
            <p:spPr bwMode="auto">
              <a:xfrm flipV="1">
                <a:off x="3360" y="1008"/>
                <a:ext cx="240"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8" name="AutoShape 160">
                <a:extLst>
                  <a:ext uri="{FF2B5EF4-FFF2-40B4-BE49-F238E27FC236}">
                    <a16:creationId xmlns:a16="http://schemas.microsoft.com/office/drawing/2014/main" id="{9B850535-28FA-9782-CE97-6508F91AA57F}"/>
                  </a:ext>
                </a:extLst>
              </p:cNvPr>
              <p:cNvCxnSpPr>
                <a:cxnSpLocks noChangeShapeType="1"/>
              </p:cNvCxnSpPr>
              <p:nvPr/>
            </p:nvCxnSpPr>
            <p:spPr bwMode="auto">
              <a:xfrm>
                <a:off x="3360" y="1056"/>
                <a:ext cx="96"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grpSp>
        <p:sp>
          <p:nvSpPr>
            <p:cNvPr id="36883" name="Text Box 161">
              <a:extLst>
                <a:ext uri="{FF2B5EF4-FFF2-40B4-BE49-F238E27FC236}">
                  <a16:creationId xmlns:a16="http://schemas.microsoft.com/office/drawing/2014/main" id="{E47C0234-169A-FB78-EBA8-E9638D223A19}"/>
                </a:ext>
              </a:extLst>
            </p:cNvPr>
            <p:cNvSpPr txBox="1">
              <a:spLocks noChangeArrowheads="1"/>
            </p:cNvSpPr>
            <p:nvPr/>
          </p:nvSpPr>
          <p:spPr bwMode="auto">
            <a:xfrm>
              <a:off x="1825" y="3494"/>
              <a:ext cx="22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15</a:t>
              </a:r>
            </a:p>
          </p:txBody>
        </p:sp>
        <p:sp>
          <p:nvSpPr>
            <p:cNvPr id="36884" name="Text Box 162">
              <a:extLst>
                <a:ext uri="{FF2B5EF4-FFF2-40B4-BE49-F238E27FC236}">
                  <a16:creationId xmlns:a16="http://schemas.microsoft.com/office/drawing/2014/main" id="{0A8FBEF0-1E5E-622F-581C-B6516599668D}"/>
                </a:ext>
              </a:extLst>
            </p:cNvPr>
            <p:cNvSpPr txBox="1">
              <a:spLocks noChangeArrowheads="1"/>
            </p:cNvSpPr>
            <p:nvPr/>
          </p:nvSpPr>
          <p:spPr bwMode="auto">
            <a:xfrm>
              <a:off x="1681" y="3494"/>
              <a:ext cx="22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17</a:t>
              </a:r>
            </a:p>
          </p:txBody>
        </p:sp>
        <p:sp>
          <p:nvSpPr>
            <p:cNvPr id="36885" name="Text Box 163">
              <a:extLst>
                <a:ext uri="{FF2B5EF4-FFF2-40B4-BE49-F238E27FC236}">
                  <a16:creationId xmlns:a16="http://schemas.microsoft.com/office/drawing/2014/main" id="{D7FF8C71-2A67-EE52-D4E8-DB681E711E1A}"/>
                </a:ext>
              </a:extLst>
            </p:cNvPr>
            <p:cNvSpPr txBox="1">
              <a:spLocks noChangeArrowheads="1"/>
            </p:cNvSpPr>
            <p:nvPr/>
          </p:nvSpPr>
          <p:spPr bwMode="auto">
            <a:xfrm>
              <a:off x="1489" y="3494"/>
              <a:ext cx="22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37</a:t>
              </a:r>
            </a:p>
          </p:txBody>
        </p:sp>
        <p:sp>
          <p:nvSpPr>
            <p:cNvPr id="36886" name="Text Box 164">
              <a:extLst>
                <a:ext uri="{FF2B5EF4-FFF2-40B4-BE49-F238E27FC236}">
                  <a16:creationId xmlns:a16="http://schemas.microsoft.com/office/drawing/2014/main" id="{6EA4F6B1-5348-1855-3196-789AF32E1411}"/>
                </a:ext>
              </a:extLst>
            </p:cNvPr>
            <p:cNvSpPr txBox="1">
              <a:spLocks noChangeArrowheads="1"/>
            </p:cNvSpPr>
            <p:nvPr/>
          </p:nvSpPr>
          <p:spPr bwMode="auto">
            <a:xfrm>
              <a:off x="1537" y="3379"/>
              <a:ext cx="168"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9</a:t>
              </a:r>
            </a:p>
          </p:txBody>
        </p:sp>
        <p:sp>
          <p:nvSpPr>
            <p:cNvPr id="36887" name="Text Box 165">
              <a:extLst>
                <a:ext uri="{FF2B5EF4-FFF2-40B4-BE49-F238E27FC236}">
                  <a16:creationId xmlns:a16="http://schemas.microsoft.com/office/drawing/2014/main" id="{DD60D13E-C5E9-DA70-E24C-CA8622F7C1B8}"/>
                </a:ext>
              </a:extLst>
            </p:cNvPr>
            <p:cNvSpPr txBox="1">
              <a:spLocks noChangeArrowheads="1"/>
            </p:cNvSpPr>
            <p:nvPr/>
          </p:nvSpPr>
          <p:spPr bwMode="auto">
            <a:xfrm>
              <a:off x="1555" y="3235"/>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22</a:t>
              </a:r>
            </a:p>
          </p:txBody>
        </p:sp>
        <p:sp>
          <p:nvSpPr>
            <p:cNvPr id="36888" name="Text Box 166">
              <a:extLst>
                <a:ext uri="{FF2B5EF4-FFF2-40B4-BE49-F238E27FC236}">
                  <a16:creationId xmlns:a16="http://schemas.microsoft.com/office/drawing/2014/main" id="{951E0BAE-27DC-A6E8-C133-55FD69E8A631}"/>
                </a:ext>
              </a:extLst>
            </p:cNvPr>
            <p:cNvSpPr txBox="1">
              <a:spLocks noChangeArrowheads="1"/>
            </p:cNvSpPr>
            <p:nvPr/>
          </p:nvSpPr>
          <p:spPr bwMode="auto">
            <a:xfrm>
              <a:off x="1393" y="3110"/>
              <a:ext cx="22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23</a:t>
              </a:r>
            </a:p>
          </p:txBody>
        </p:sp>
        <p:sp>
          <p:nvSpPr>
            <p:cNvPr id="36889" name="Text Box 167">
              <a:extLst>
                <a:ext uri="{FF2B5EF4-FFF2-40B4-BE49-F238E27FC236}">
                  <a16:creationId xmlns:a16="http://schemas.microsoft.com/office/drawing/2014/main" id="{60C4CAE4-3B36-D5ED-5C04-BD2A58049E81}"/>
                </a:ext>
              </a:extLst>
            </p:cNvPr>
            <p:cNvSpPr txBox="1">
              <a:spLocks noChangeArrowheads="1"/>
            </p:cNvSpPr>
            <p:nvPr/>
          </p:nvSpPr>
          <p:spPr bwMode="auto">
            <a:xfrm>
              <a:off x="1441" y="2966"/>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38</a:t>
              </a:r>
            </a:p>
          </p:txBody>
        </p:sp>
        <p:sp>
          <p:nvSpPr>
            <p:cNvPr id="36890" name="Text Box 168">
              <a:extLst>
                <a:ext uri="{FF2B5EF4-FFF2-40B4-BE49-F238E27FC236}">
                  <a16:creationId xmlns:a16="http://schemas.microsoft.com/office/drawing/2014/main" id="{E2D7C1B1-1EC1-FAFD-28C6-78BC5677B157}"/>
                </a:ext>
              </a:extLst>
            </p:cNvPr>
            <p:cNvSpPr txBox="1">
              <a:spLocks noChangeArrowheads="1"/>
            </p:cNvSpPr>
            <p:nvPr/>
          </p:nvSpPr>
          <p:spPr bwMode="auto">
            <a:xfrm>
              <a:off x="1441" y="2851"/>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49</a:t>
              </a:r>
            </a:p>
          </p:txBody>
        </p:sp>
        <p:sp>
          <p:nvSpPr>
            <p:cNvPr id="36891" name="Text Box 169">
              <a:extLst>
                <a:ext uri="{FF2B5EF4-FFF2-40B4-BE49-F238E27FC236}">
                  <a16:creationId xmlns:a16="http://schemas.microsoft.com/office/drawing/2014/main" id="{C40292EC-D945-B634-684F-56299C9DA141}"/>
                </a:ext>
              </a:extLst>
            </p:cNvPr>
            <p:cNvSpPr txBox="1">
              <a:spLocks noChangeArrowheads="1"/>
            </p:cNvSpPr>
            <p:nvPr/>
          </p:nvSpPr>
          <p:spPr bwMode="auto">
            <a:xfrm>
              <a:off x="1176" y="2678"/>
              <a:ext cx="21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1a</a:t>
              </a:r>
            </a:p>
          </p:txBody>
        </p:sp>
        <p:sp>
          <p:nvSpPr>
            <p:cNvPr id="36892" name="Text Box 170">
              <a:extLst>
                <a:ext uri="{FF2B5EF4-FFF2-40B4-BE49-F238E27FC236}">
                  <a16:creationId xmlns:a16="http://schemas.microsoft.com/office/drawing/2014/main" id="{C89F37B7-A05C-BA3A-37B4-6351879AD894}"/>
                </a:ext>
              </a:extLst>
            </p:cNvPr>
            <p:cNvSpPr txBox="1">
              <a:spLocks noChangeArrowheads="1"/>
            </p:cNvSpPr>
            <p:nvPr/>
          </p:nvSpPr>
          <p:spPr bwMode="auto">
            <a:xfrm>
              <a:off x="1078" y="2803"/>
              <a:ext cx="33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COPV</a:t>
              </a:r>
            </a:p>
          </p:txBody>
        </p:sp>
        <p:sp>
          <p:nvSpPr>
            <p:cNvPr id="36893" name="Text Box 171">
              <a:extLst>
                <a:ext uri="{FF2B5EF4-FFF2-40B4-BE49-F238E27FC236}">
                  <a16:creationId xmlns:a16="http://schemas.microsoft.com/office/drawing/2014/main" id="{FEA7A791-F14B-8C7F-0598-3717165DF7B8}"/>
                </a:ext>
              </a:extLst>
            </p:cNvPr>
            <p:cNvSpPr txBox="1">
              <a:spLocks noChangeArrowheads="1"/>
            </p:cNvSpPr>
            <p:nvPr/>
          </p:nvSpPr>
          <p:spPr bwMode="auto">
            <a:xfrm>
              <a:off x="1153" y="2563"/>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63</a:t>
              </a:r>
            </a:p>
          </p:txBody>
        </p:sp>
        <p:sp>
          <p:nvSpPr>
            <p:cNvPr id="36894" name="Text Box 172">
              <a:extLst>
                <a:ext uri="{FF2B5EF4-FFF2-40B4-BE49-F238E27FC236}">
                  <a16:creationId xmlns:a16="http://schemas.microsoft.com/office/drawing/2014/main" id="{D9AF0800-0374-F33D-C60A-00109E0A0F0C}"/>
                </a:ext>
              </a:extLst>
            </p:cNvPr>
            <p:cNvSpPr txBox="1">
              <a:spLocks noChangeArrowheads="1"/>
            </p:cNvSpPr>
            <p:nvPr/>
          </p:nvSpPr>
          <p:spPr bwMode="auto">
            <a:xfrm>
              <a:off x="892" y="2420"/>
              <a:ext cx="32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CRPV</a:t>
              </a:r>
            </a:p>
          </p:txBody>
        </p:sp>
        <p:sp>
          <p:nvSpPr>
            <p:cNvPr id="36895" name="Text Box 173">
              <a:extLst>
                <a:ext uri="{FF2B5EF4-FFF2-40B4-BE49-F238E27FC236}">
                  <a16:creationId xmlns:a16="http://schemas.microsoft.com/office/drawing/2014/main" id="{B08FAE17-7F6D-003B-8332-B0EAE6CCC0E0}"/>
                </a:ext>
              </a:extLst>
            </p:cNvPr>
            <p:cNvSpPr txBox="1">
              <a:spLocks noChangeArrowheads="1"/>
            </p:cNvSpPr>
            <p:nvPr/>
          </p:nvSpPr>
          <p:spPr bwMode="auto">
            <a:xfrm>
              <a:off x="877" y="2227"/>
              <a:ext cx="38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MmPV</a:t>
              </a:r>
            </a:p>
          </p:txBody>
        </p:sp>
        <p:sp>
          <p:nvSpPr>
            <p:cNvPr id="36896" name="Text Box 174">
              <a:extLst>
                <a:ext uri="{FF2B5EF4-FFF2-40B4-BE49-F238E27FC236}">
                  <a16:creationId xmlns:a16="http://schemas.microsoft.com/office/drawing/2014/main" id="{981CA6E9-5146-AC02-7AAD-8540413D65FD}"/>
                </a:ext>
              </a:extLst>
            </p:cNvPr>
            <p:cNvSpPr txBox="1">
              <a:spLocks noChangeArrowheads="1"/>
            </p:cNvSpPr>
            <p:nvPr/>
          </p:nvSpPr>
          <p:spPr bwMode="auto">
            <a:xfrm>
              <a:off x="1537" y="1939"/>
              <a:ext cx="21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54</a:t>
              </a:r>
            </a:p>
          </p:txBody>
        </p:sp>
        <p:sp>
          <p:nvSpPr>
            <p:cNvPr id="36897" name="Text Box 175">
              <a:extLst>
                <a:ext uri="{FF2B5EF4-FFF2-40B4-BE49-F238E27FC236}">
                  <a16:creationId xmlns:a16="http://schemas.microsoft.com/office/drawing/2014/main" id="{CFA1BE61-B7B2-7FB0-FD48-74F342CF3A56}"/>
                </a:ext>
              </a:extLst>
            </p:cNvPr>
            <p:cNvSpPr txBox="1">
              <a:spLocks noChangeArrowheads="1"/>
            </p:cNvSpPr>
            <p:nvPr/>
          </p:nvSpPr>
          <p:spPr bwMode="auto">
            <a:xfrm>
              <a:off x="1393" y="1843"/>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32</a:t>
              </a:r>
            </a:p>
          </p:txBody>
        </p:sp>
        <p:sp>
          <p:nvSpPr>
            <p:cNvPr id="36898" name="Text Box 176">
              <a:extLst>
                <a:ext uri="{FF2B5EF4-FFF2-40B4-BE49-F238E27FC236}">
                  <a16:creationId xmlns:a16="http://schemas.microsoft.com/office/drawing/2014/main" id="{7240F8F9-65CF-268C-2A76-673D25C12650}"/>
                </a:ext>
              </a:extLst>
            </p:cNvPr>
            <p:cNvSpPr txBox="1">
              <a:spLocks noChangeArrowheads="1"/>
            </p:cNvSpPr>
            <p:nvPr/>
          </p:nvSpPr>
          <p:spPr bwMode="auto">
            <a:xfrm>
              <a:off x="1440" y="1699"/>
              <a:ext cx="22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42</a:t>
              </a:r>
            </a:p>
          </p:txBody>
        </p:sp>
        <p:sp>
          <p:nvSpPr>
            <p:cNvPr id="36899" name="Text Box 177">
              <a:extLst>
                <a:ext uri="{FF2B5EF4-FFF2-40B4-BE49-F238E27FC236}">
                  <a16:creationId xmlns:a16="http://schemas.microsoft.com/office/drawing/2014/main" id="{4C5B5D17-A2B6-2197-3C3E-FABF8AEB14E3}"/>
                </a:ext>
              </a:extLst>
            </p:cNvPr>
            <p:cNvSpPr txBox="1">
              <a:spLocks noChangeArrowheads="1"/>
            </p:cNvSpPr>
            <p:nvPr/>
          </p:nvSpPr>
          <p:spPr bwMode="auto">
            <a:xfrm>
              <a:off x="1537" y="1603"/>
              <a:ext cx="168"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7</a:t>
              </a:r>
            </a:p>
          </p:txBody>
        </p:sp>
        <p:sp>
          <p:nvSpPr>
            <p:cNvPr id="36900" name="Text Box 178">
              <a:extLst>
                <a:ext uri="{FF2B5EF4-FFF2-40B4-BE49-F238E27FC236}">
                  <a16:creationId xmlns:a16="http://schemas.microsoft.com/office/drawing/2014/main" id="{ACECA5FD-03A6-03B8-B19C-E5B11472DC58}"/>
                </a:ext>
              </a:extLst>
            </p:cNvPr>
            <p:cNvSpPr txBox="1">
              <a:spLocks noChangeArrowheads="1"/>
            </p:cNvSpPr>
            <p:nvPr/>
          </p:nvSpPr>
          <p:spPr bwMode="auto">
            <a:xfrm>
              <a:off x="1393" y="1507"/>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40</a:t>
              </a:r>
            </a:p>
          </p:txBody>
        </p:sp>
        <p:sp>
          <p:nvSpPr>
            <p:cNvPr id="36901" name="Text Box 179">
              <a:extLst>
                <a:ext uri="{FF2B5EF4-FFF2-40B4-BE49-F238E27FC236}">
                  <a16:creationId xmlns:a16="http://schemas.microsoft.com/office/drawing/2014/main" id="{127D4E1C-896F-E2FC-7DA0-1742A778D84C}"/>
                </a:ext>
              </a:extLst>
            </p:cNvPr>
            <p:cNvSpPr txBox="1">
              <a:spLocks noChangeArrowheads="1"/>
            </p:cNvSpPr>
            <p:nvPr/>
          </p:nvSpPr>
          <p:spPr bwMode="auto">
            <a:xfrm>
              <a:off x="1489" y="1411"/>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43</a:t>
              </a:r>
            </a:p>
          </p:txBody>
        </p:sp>
        <p:sp>
          <p:nvSpPr>
            <p:cNvPr id="36902" name="Text Box 180">
              <a:extLst>
                <a:ext uri="{FF2B5EF4-FFF2-40B4-BE49-F238E27FC236}">
                  <a16:creationId xmlns:a16="http://schemas.microsoft.com/office/drawing/2014/main" id="{BEB95538-7654-ED1D-DBF8-CF670EE92554}"/>
                </a:ext>
              </a:extLst>
            </p:cNvPr>
            <p:cNvSpPr txBox="1">
              <a:spLocks noChangeArrowheads="1"/>
            </p:cNvSpPr>
            <p:nvPr/>
          </p:nvSpPr>
          <p:spPr bwMode="auto">
            <a:xfrm>
              <a:off x="1495" y="1219"/>
              <a:ext cx="21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6b</a:t>
              </a:r>
            </a:p>
          </p:txBody>
        </p:sp>
        <p:sp>
          <p:nvSpPr>
            <p:cNvPr id="36903" name="Text Box 181">
              <a:extLst>
                <a:ext uri="{FF2B5EF4-FFF2-40B4-BE49-F238E27FC236}">
                  <a16:creationId xmlns:a16="http://schemas.microsoft.com/office/drawing/2014/main" id="{13C07443-9AF5-E27A-5AA6-6D7388C3030A}"/>
                </a:ext>
              </a:extLst>
            </p:cNvPr>
            <p:cNvSpPr txBox="1">
              <a:spLocks noChangeArrowheads="1"/>
            </p:cNvSpPr>
            <p:nvPr/>
          </p:nvSpPr>
          <p:spPr bwMode="auto">
            <a:xfrm>
              <a:off x="1538" y="1123"/>
              <a:ext cx="213"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11</a:t>
              </a:r>
            </a:p>
          </p:txBody>
        </p:sp>
        <p:sp>
          <p:nvSpPr>
            <p:cNvPr id="36904" name="Text Box 182">
              <a:extLst>
                <a:ext uri="{FF2B5EF4-FFF2-40B4-BE49-F238E27FC236}">
                  <a16:creationId xmlns:a16="http://schemas.microsoft.com/office/drawing/2014/main" id="{1EEE3616-A7BB-BB8F-7BDF-EF19B0C26D14}"/>
                </a:ext>
              </a:extLst>
            </p:cNvPr>
            <p:cNvSpPr txBox="1">
              <a:spLocks noChangeArrowheads="1"/>
            </p:cNvSpPr>
            <p:nvPr/>
          </p:nvSpPr>
          <p:spPr bwMode="auto">
            <a:xfrm>
              <a:off x="1585" y="1027"/>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44</a:t>
              </a:r>
            </a:p>
          </p:txBody>
        </p:sp>
        <p:sp>
          <p:nvSpPr>
            <p:cNvPr id="36905" name="Text Box 183">
              <a:extLst>
                <a:ext uri="{FF2B5EF4-FFF2-40B4-BE49-F238E27FC236}">
                  <a16:creationId xmlns:a16="http://schemas.microsoft.com/office/drawing/2014/main" id="{789F4AB5-2DF1-DB9D-C785-F09A0B1DE4DD}"/>
                </a:ext>
              </a:extLst>
            </p:cNvPr>
            <p:cNvSpPr txBox="1">
              <a:spLocks noChangeArrowheads="1"/>
            </p:cNvSpPr>
            <p:nvPr/>
          </p:nvSpPr>
          <p:spPr bwMode="auto">
            <a:xfrm>
              <a:off x="1585" y="902"/>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55</a:t>
              </a:r>
            </a:p>
          </p:txBody>
        </p:sp>
        <p:sp>
          <p:nvSpPr>
            <p:cNvPr id="36906" name="Text Box 184">
              <a:extLst>
                <a:ext uri="{FF2B5EF4-FFF2-40B4-BE49-F238E27FC236}">
                  <a16:creationId xmlns:a16="http://schemas.microsoft.com/office/drawing/2014/main" id="{A9AE17FE-B9D0-E4D4-6939-20A4DC1F082B}"/>
                </a:ext>
              </a:extLst>
            </p:cNvPr>
            <p:cNvSpPr txBox="1">
              <a:spLocks noChangeArrowheads="1"/>
            </p:cNvSpPr>
            <p:nvPr/>
          </p:nvSpPr>
          <p:spPr bwMode="auto">
            <a:xfrm>
              <a:off x="1699" y="835"/>
              <a:ext cx="221"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13</a:t>
              </a:r>
            </a:p>
          </p:txBody>
        </p:sp>
        <p:sp>
          <p:nvSpPr>
            <p:cNvPr id="36907" name="Text Box 185">
              <a:extLst>
                <a:ext uri="{FF2B5EF4-FFF2-40B4-BE49-F238E27FC236}">
                  <a16:creationId xmlns:a16="http://schemas.microsoft.com/office/drawing/2014/main" id="{738CDFB7-EB27-74BE-BDB2-18558DFEBAB5}"/>
                </a:ext>
              </a:extLst>
            </p:cNvPr>
            <p:cNvSpPr txBox="1">
              <a:spLocks noChangeArrowheads="1"/>
            </p:cNvSpPr>
            <p:nvPr/>
          </p:nvSpPr>
          <p:spPr bwMode="auto">
            <a:xfrm>
              <a:off x="1566" y="739"/>
              <a:ext cx="373"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PCPV1</a:t>
              </a:r>
            </a:p>
          </p:txBody>
        </p:sp>
        <p:sp>
          <p:nvSpPr>
            <p:cNvPr id="36908" name="Text Box 186">
              <a:extLst>
                <a:ext uri="{FF2B5EF4-FFF2-40B4-BE49-F238E27FC236}">
                  <a16:creationId xmlns:a16="http://schemas.microsoft.com/office/drawing/2014/main" id="{C0CCD5C1-5E89-C67C-B1FA-AFD3F93C3DB5}"/>
                </a:ext>
              </a:extLst>
            </p:cNvPr>
            <p:cNvSpPr txBox="1">
              <a:spLocks noChangeArrowheads="1"/>
            </p:cNvSpPr>
            <p:nvPr/>
          </p:nvSpPr>
          <p:spPr bwMode="auto">
            <a:xfrm>
              <a:off x="1921" y="787"/>
              <a:ext cx="21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26</a:t>
              </a:r>
            </a:p>
          </p:txBody>
        </p:sp>
        <p:sp>
          <p:nvSpPr>
            <p:cNvPr id="36909" name="Text Box 187">
              <a:extLst>
                <a:ext uri="{FF2B5EF4-FFF2-40B4-BE49-F238E27FC236}">
                  <a16:creationId xmlns:a16="http://schemas.microsoft.com/office/drawing/2014/main" id="{1016B4BC-CD09-68D5-C880-4651918C9630}"/>
                </a:ext>
              </a:extLst>
            </p:cNvPr>
            <p:cNvSpPr txBox="1">
              <a:spLocks noChangeArrowheads="1"/>
            </p:cNvSpPr>
            <p:nvPr/>
          </p:nvSpPr>
          <p:spPr bwMode="auto">
            <a:xfrm>
              <a:off x="2065" y="739"/>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51</a:t>
              </a:r>
            </a:p>
          </p:txBody>
        </p:sp>
        <p:sp>
          <p:nvSpPr>
            <p:cNvPr id="36910" name="Text Box 188">
              <a:extLst>
                <a:ext uri="{FF2B5EF4-FFF2-40B4-BE49-F238E27FC236}">
                  <a16:creationId xmlns:a16="http://schemas.microsoft.com/office/drawing/2014/main" id="{F7FC744B-CE2B-CA72-DA47-F1C8B77FB8D2}"/>
                </a:ext>
              </a:extLst>
            </p:cNvPr>
            <p:cNvSpPr txBox="1">
              <a:spLocks noChangeArrowheads="1"/>
            </p:cNvSpPr>
            <p:nvPr/>
          </p:nvSpPr>
          <p:spPr bwMode="auto">
            <a:xfrm>
              <a:off x="2065" y="614"/>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45</a:t>
              </a:r>
            </a:p>
          </p:txBody>
        </p:sp>
        <p:sp>
          <p:nvSpPr>
            <p:cNvPr id="36911" name="Text Box 189">
              <a:extLst>
                <a:ext uri="{FF2B5EF4-FFF2-40B4-BE49-F238E27FC236}">
                  <a16:creationId xmlns:a16="http://schemas.microsoft.com/office/drawing/2014/main" id="{9F6084C1-0A4A-7126-47ED-1664BEC548B3}"/>
                </a:ext>
              </a:extLst>
            </p:cNvPr>
            <p:cNvSpPr txBox="1">
              <a:spLocks noChangeArrowheads="1"/>
            </p:cNvSpPr>
            <p:nvPr/>
          </p:nvSpPr>
          <p:spPr bwMode="auto">
            <a:xfrm>
              <a:off x="2209" y="566"/>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18</a:t>
              </a:r>
            </a:p>
          </p:txBody>
        </p:sp>
        <p:sp>
          <p:nvSpPr>
            <p:cNvPr id="36912" name="Text Box 190">
              <a:extLst>
                <a:ext uri="{FF2B5EF4-FFF2-40B4-BE49-F238E27FC236}">
                  <a16:creationId xmlns:a16="http://schemas.microsoft.com/office/drawing/2014/main" id="{D84BB968-17A5-CA56-314F-2069EE5B98D2}"/>
                </a:ext>
              </a:extLst>
            </p:cNvPr>
            <p:cNvSpPr txBox="1">
              <a:spLocks noChangeArrowheads="1"/>
            </p:cNvSpPr>
            <p:nvPr/>
          </p:nvSpPr>
          <p:spPr bwMode="auto">
            <a:xfrm>
              <a:off x="2113" y="451"/>
              <a:ext cx="221"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39</a:t>
              </a:r>
            </a:p>
          </p:txBody>
        </p:sp>
        <p:sp>
          <p:nvSpPr>
            <p:cNvPr id="36913" name="Text Box 191">
              <a:extLst>
                <a:ext uri="{FF2B5EF4-FFF2-40B4-BE49-F238E27FC236}">
                  <a16:creationId xmlns:a16="http://schemas.microsoft.com/office/drawing/2014/main" id="{8119F930-7679-76DF-EC4F-9A70809ACFC8}"/>
                </a:ext>
              </a:extLst>
            </p:cNvPr>
            <p:cNvSpPr txBox="1">
              <a:spLocks noChangeArrowheads="1"/>
            </p:cNvSpPr>
            <p:nvPr/>
          </p:nvSpPr>
          <p:spPr bwMode="auto">
            <a:xfrm>
              <a:off x="1891" y="307"/>
              <a:ext cx="49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68ME180</a:t>
              </a:r>
            </a:p>
          </p:txBody>
        </p:sp>
        <p:sp>
          <p:nvSpPr>
            <p:cNvPr id="36914" name="Text Box 192">
              <a:extLst>
                <a:ext uri="{FF2B5EF4-FFF2-40B4-BE49-F238E27FC236}">
                  <a16:creationId xmlns:a16="http://schemas.microsoft.com/office/drawing/2014/main" id="{C6B36B02-9394-9F59-AE8E-FEE111E4519E}"/>
                </a:ext>
              </a:extLst>
            </p:cNvPr>
            <p:cNvSpPr txBox="1">
              <a:spLocks noChangeArrowheads="1"/>
            </p:cNvSpPr>
            <p:nvPr/>
          </p:nvSpPr>
          <p:spPr bwMode="auto">
            <a:xfrm>
              <a:off x="2323" y="403"/>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70</a:t>
              </a:r>
            </a:p>
          </p:txBody>
        </p:sp>
        <p:sp>
          <p:nvSpPr>
            <p:cNvPr id="36915" name="Text Box 193">
              <a:extLst>
                <a:ext uri="{FF2B5EF4-FFF2-40B4-BE49-F238E27FC236}">
                  <a16:creationId xmlns:a16="http://schemas.microsoft.com/office/drawing/2014/main" id="{74E39E7A-868C-A4F9-6E12-42E20F42F1A4}"/>
                </a:ext>
              </a:extLst>
            </p:cNvPr>
            <p:cNvSpPr txBox="1">
              <a:spLocks noChangeArrowheads="1"/>
            </p:cNvSpPr>
            <p:nvPr/>
          </p:nvSpPr>
          <p:spPr bwMode="auto">
            <a:xfrm>
              <a:off x="2449" y="307"/>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59</a:t>
              </a:r>
            </a:p>
          </p:txBody>
        </p:sp>
        <p:sp>
          <p:nvSpPr>
            <p:cNvPr id="36916" name="Text Box 194">
              <a:extLst>
                <a:ext uri="{FF2B5EF4-FFF2-40B4-BE49-F238E27FC236}">
                  <a16:creationId xmlns:a16="http://schemas.microsoft.com/office/drawing/2014/main" id="{040CEBE6-4BF5-0AD3-7DDA-FCCC7EAF54F3}"/>
                </a:ext>
              </a:extLst>
            </p:cNvPr>
            <p:cNvSpPr txBox="1">
              <a:spLocks noChangeArrowheads="1"/>
            </p:cNvSpPr>
            <p:nvPr/>
          </p:nvSpPr>
          <p:spPr bwMode="auto">
            <a:xfrm>
              <a:off x="2563" y="470"/>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30</a:t>
              </a:r>
            </a:p>
          </p:txBody>
        </p:sp>
        <p:sp>
          <p:nvSpPr>
            <p:cNvPr id="36917" name="Text Box 195">
              <a:extLst>
                <a:ext uri="{FF2B5EF4-FFF2-40B4-BE49-F238E27FC236}">
                  <a16:creationId xmlns:a16="http://schemas.microsoft.com/office/drawing/2014/main" id="{2CDADDDA-1F2B-C0D8-B3F1-15B0FF0B4E46}"/>
                </a:ext>
              </a:extLst>
            </p:cNvPr>
            <p:cNvSpPr txBox="1">
              <a:spLocks noChangeArrowheads="1"/>
            </p:cNvSpPr>
            <p:nvPr/>
          </p:nvSpPr>
          <p:spPr bwMode="auto">
            <a:xfrm>
              <a:off x="2707" y="451"/>
              <a:ext cx="214"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53</a:t>
              </a:r>
            </a:p>
          </p:txBody>
        </p:sp>
        <p:sp>
          <p:nvSpPr>
            <p:cNvPr id="36918" name="Text Box 196">
              <a:extLst>
                <a:ext uri="{FF2B5EF4-FFF2-40B4-BE49-F238E27FC236}">
                  <a16:creationId xmlns:a16="http://schemas.microsoft.com/office/drawing/2014/main" id="{469B6371-B757-0ADC-9439-6867BD2A0E76}"/>
                </a:ext>
              </a:extLst>
            </p:cNvPr>
            <p:cNvSpPr txBox="1">
              <a:spLocks noChangeArrowheads="1"/>
            </p:cNvSpPr>
            <p:nvPr/>
          </p:nvSpPr>
          <p:spPr bwMode="auto">
            <a:xfrm>
              <a:off x="2785" y="547"/>
              <a:ext cx="21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56</a:t>
              </a:r>
            </a:p>
          </p:txBody>
        </p:sp>
        <p:sp>
          <p:nvSpPr>
            <p:cNvPr id="36919" name="Text Box 197">
              <a:extLst>
                <a:ext uri="{FF2B5EF4-FFF2-40B4-BE49-F238E27FC236}">
                  <a16:creationId xmlns:a16="http://schemas.microsoft.com/office/drawing/2014/main" id="{1EC3259B-AD7B-E95C-7D32-F5B1E6B5B61F}"/>
                </a:ext>
              </a:extLst>
            </p:cNvPr>
            <p:cNvSpPr txBox="1">
              <a:spLocks noChangeArrowheads="1"/>
            </p:cNvSpPr>
            <p:nvPr/>
          </p:nvSpPr>
          <p:spPr bwMode="auto">
            <a:xfrm>
              <a:off x="2947" y="518"/>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66</a:t>
              </a:r>
            </a:p>
          </p:txBody>
        </p:sp>
        <p:sp>
          <p:nvSpPr>
            <p:cNvPr id="36920" name="Text Box 198">
              <a:extLst>
                <a:ext uri="{FF2B5EF4-FFF2-40B4-BE49-F238E27FC236}">
                  <a16:creationId xmlns:a16="http://schemas.microsoft.com/office/drawing/2014/main" id="{C8C508D2-C821-104B-456F-F5427961DB0E}"/>
                </a:ext>
              </a:extLst>
            </p:cNvPr>
            <p:cNvSpPr txBox="1">
              <a:spLocks noChangeArrowheads="1"/>
            </p:cNvSpPr>
            <p:nvPr/>
          </p:nvSpPr>
          <p:spPr bwMode="auto">
            <a:xfrm>
              <a:off x="2947" y="643"/>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16</a:t>
              </a:r>
            </a:p>
          </p:txBody>
        </p:sp>
        <p:sp>
          <p:nvSpPr>
            <p:cNvPr id="36921" name="Text Box 199">
              <a:extLst>
                <a:ext uri="{FF2B5EF4-FFF2-40B4-BE49-F238E27FC236}">
                  <a16:creationId xmlns:a16="http://schemas.microsoft.com/office/drawing/2014/main" id="{D4AABCF1-6148-A226-0F00-BF9F6730626C}"/>
                </a:ext>
              </a:extLst>
            </p:cNvPr>
            <p:cNvSpPr txBox="1">
              <a:spLocks noChangeArrowheads="1"/>
            </p:cNvSpPr>
            <p:nvPr/>
          </p:nvSpPr>
          <p:spPr bwMode="auto">
            <a:xfrm>
              <a:off x="3091" y="643"/>
              <a:ext cx="21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35</a:t>
              </a:r>
            </a:p>
          </p:txBody>
        </p:sp>
        <p:sp>
          <p:nvSpPr>
            <p:cNvPr id="36922" name="Text Box 200">
              <a:extLst>
                <a:ext uri="{FF2B5EF4-FFF2-40B4-BE49-F238E27FC236}">
                  <a16:creationId xmlns:a16="http://schemas.microsoft.com/office/drawing/2014/main" id="{9F57D3E2-F0FB-7490-F4F5-4CBB138FAE0E}"/>
                </a:ext>
              </a:extLst>
            </p:cNvPr>
            <p:cNvSpPr txBox="1">
              <a:spLocks noChangeArrowheads="1"/>
            </p:cNvSpPr>
            <p:nvPr/>
          </p:nvSpPr>
          <p:spPr bwMode="auto">
            <a:xfrm>
              <a:off x="3091" y="739"/>
              <a:ext cx="21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31</a:t>
              </a:r>
            </a:p>
          </p:txBody>
        </p:sp>
        <p:sp>
          <p:nvSpPr>
            <p:cNvPr id="36923" name="Text Box 201">
              <a:extLst>
                <a:ext uri="{FF2B5EF4-FFF2-40B4-BE49-F238E27FC236}">
                  <a16:creationId xmlns:a16="http://schemas.microsoft.com/office/drawing/2014/main" id="{C73D833E-1A97-B016-6AC0-B50AC0B527F5}"/>
                </a:ext>
              </a:extLst>
            </p:cNvPr>
            <p:cNvSpPr txBox="1">
              <a:spLocks noChangeArrowheads="1"/>
            </p:cNvSpPr>
            <p:nvPr/>
          </p:nvSpPr>
          <p:spPr bwMode="auto">
            <a:xfrm>
              <a:off x="3265" y="710"/>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52</a:t>
              </a:r>
            </a:p>
          </p:txBody>
        </p:sp>
        <p:sp>
          <p:nvSpPr>
            <p:cNvPr id="36924" name="Text Box 202">
              <a:extLst>
                <a:ext uri="{FF2B5EF4-FFF2-40B4-BE49-F238E27FC236}">
                  <a16:creationId xmlns:a16="http://schemas.microsoft.com/office/drawing/2014/main" id="{48E88DA7-ABD0-D32A-EB45-9D082B12A5D7}"/>
                </a:ext>
              </a:extLst>
            </p:cNvPr>
            <p:cNvSpPr txBox="1">
              <a:spLocks noChangeArrowheads="1"/>
            </p:cNvSpPr>
            <p:nvPr/>
          </p:nvSpPr>
          <p:spPr bwMode="auto">
            <a:xfrm>
              <a:off x="3313" y="807"/>
              <a:ext cx="221"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58</a:t>
              </a:r>
            </a:p>
          </p:txBody>
        </p:sp>
        <p:sp>
          <p:nvSpPr>
            <p:cNvPr id="36925" name="Text Box 203">
              <a:extLst>
                <a:ext uri="{FF2B5EF4-FFF2-40B4-BE49-F238E27FC236}">
                  <a16:creationId xmlns:a16="http://schemas.microsoft.com/office/drawing/2014/main" id="{EBFBE681-9BE9-2884-7491-7BD417FE21B8}"/>
                </a:ext>
              </a:extLst>
            </p:cNvPr>
            <p:cNvSpPr txBox="1">
              <a:spLocks noChangeArrowheads="1"/>
            </p:cNvSpPr>
            <p:nvPr/>
          </p:nvSpPr>
          <p:spPr bwMode="auto">
            <a:xfrm>
              <a:off x="3427" y="884"/>
              <a:ext cx="221"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33</a:t>
              </a:r>
            </a:p>
          </p:txBody>
        </p:sp>
        <p:sp>
          <p:nvSpPr>
            <p:cNvPr id="36926" name="Text Box 204">
              <a:extLst>
                <a:ext uri="{FF2B5EF4-FFF2-40B4-BE49-F238E27FC236}">
                  <a16:creationId xmlns:a16="http://schemas.microsoft.com/office/drawing/2014/main" id="{80E31AE1-33DA-4619-0A3E-921BDF6E9697}"/>
                </a:ext>
              </a:extLst>
            </p:cNvPr>
            <p:cNvSpPr txBox="1">
              <a:spLocks noChangeArrowheads="1"/>
            </p:cNvSpPr>
            <p:nvPr/>
          </p:nvSpPr>
          <p:spPr bwMode="auto">
            <a:xfrm>
              <a:off x="3627" y="884"/>
              <a:ext cx="37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RhPV1</a:t>
              </a:r>
            </a:p>
          </p:txBody>
        </p:sp>
        <p:sp>
          <p:nvSpPr>
            <p:cNvPr id="36927" name="Text Box 205">
              <a:extLst>
                <a:ext uri="{FF2B5EF4-FFF2-40B4-BE49-F238E27FC236}">
                  <a16:creationId xmlns:a16="http://schemas.microsoft.com/office/drawing/2014/main" id="{64B896F4-E094-996D-93E2-9DD21B875F56}"/>
                </a:ext>
              </a:extLst>
            </p:cNvPr>
            <p:cNvSpPr txBox="1">
              <a:spLocks noChangeArrowheads="1"/>
            </p:cNvSpPr>
            <p:nvPr/>
          </p:nvSpPr>
          <p:spPr bwMode="auto">
            <a:xfrm>
              <a:off x="3553" y="998"/>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34</a:t>
              </a:r>
            </a:p>
          </p:txBody>
        </p:sp>
        <p:sp>
          <p:nvSpPr>
            <p:cNvPr id="36928" name="Text Box 206">
              <a:extLst>
                <a:ext uri="{FF2B5EF4-FFF2-40B4-BE49-F238E27FC236}">
                  <a16:creationId xmlns:a16="http://schemas.microsoft.com/office/drawing/2014/main" id="{5CE5A33E-943A-C78F-8274-6A15388A199D}"/>
                </a:ext>
              </a:extLst>
            </p:cNvPr>
            <p:cNvSpPr txBox="1">
              <a:spLocks noChangeArrowheads="1"/>
            </p:cNvSpPr>
            <p:nvPr/>
          </p:nvSpPr>
          <p:spPr bwMode="auto">
            <a:xfrm>
              <a:off x="3409" y="1142"/>
              <a:ext cx="214"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73</a:t>
              </a:r>
            </a:p>
          </p:txBody>
        </p:sp>
        <p:sp>
          <p:nvSpPr>
            <p:cNvPr id="36929" name="Text Box 207">
              <a:extLst>
                <a:ext uri="{FF2B5EF4-FFF2-40B4-BE49-F238E27FC236}">
                  <a16:creationId xmlns:a16="http://schemas.microsoft.com/office/drawing/2014/main" id="{1B436A14-1CCB-2A34-FA16-10CB0EEC3E1F}"/>
                </a:ext>
              </a:extLst>
            </p:cNvPr>
            <p:cNvSpPr txBox="1">
              <a:spLocks noChangeArrowheads="1"/>
            </p:cNvSpPr>
            <p:nvPr/>
          </p:nvSpPr>
          <p:spPr bwMode="auto">
            <a:xfrm>
              <a:off x="3816" y="1123"/>
              <a:ext cx="168"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a:t>
              </a:r>
            </a:p>
          </p:txBody>
        </p:sp>
        <p:sp>
          <p:nvSpPr>
            <p:cNvPr id="36930" name="Text Box 208">
              <a:extLst>
                <a:ext uri="{FF2B5EF4-FFF2-40B4-BE49-F238E27FC236}">
                  <a16:creationId xmlns:a16="http://schemas.microsoft.com/office/drawing/2014/main" id="{A785BB9A-513C-4304-66F1-C51FEF75817F}"/>
                </a:ext>
              </a:extLst>
            </p:cNvPr>
            <p:cNvSpPr txBox="1">
              <a:spLocks noChangeArrowheads="1"/>
            </p:cNvSpPr>
            <p:nvPr/>
          </p:nvSpPr>
          <p:spPr bwMode="auto">
            <a:xfrm>
              <a:off x="4033" y="1075"/>
              <a:ext cx="21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28</a:t>
              </a:r>
            </a:p>
          </p:txBody>
        </p:sp>
        <p:sp>
          <p:nvSpPr>
            <p:cNvPr id="36931" name="Text Box 209">
              <a:extLst>
                <a:ext uri="{FF2B5EF4-FFF2-40B4-BE49-F238E27FC236}">
                  <a16:creationId xmlns:a16="http://schemas.microsoft.com/office/drawing/2014/main" id="{C763AFB3-06AB-9F32-BD66-A08844F49EE1}"/>
                </a:ext>
              </a:extLst>
            </p:cNvPr>
            <p:cNvSpPr txBox="1">
              <a:spLocks noChangeArrowheads="1"/>
            </p:cNvSpPr>
            <p:nvPr/>
          </p:nvSpPr>
          <p:spPr bwMode="auto">
            <a:xfrm>
              <a:off x="4099" y="1238"/>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10</a:t>
              </a:r>
            </a:p>
          </p:txBody>
        </p:sp>
        <p:sp>
          <p:nvSpPr>
            <p:cNvPr id="36932" name="Text Box 210">
              <a:extLst>
                <a:ext uri="{FF2B5EF4-FFF2-40B4-BE49-F238E27FC236}">
                  <a16:creationId xmlns:a16="http://schemas.microsoft.com/office/drawing/2014/main" id="{BE79454D-CFDB-6F7E-B19D-F3D382A92C0E}"/>
                </a:ext>
              </a:extLst>
            </p:cNvPr>
            <p:cNvSpPr txBox="1">
              <a:spLocks noChangeArrowheads="1"/>
            </p:cNvSpPr>
            <p:nvPr/>
          </p:nvSpPr>
          <p:spPr bwMode="auto">
            <a:xfrm>
              <a:off x="3985" y="1382"/>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29</a:t>
              </a:r>
            </a:p>
          </p:txBody>
        </p:sp>
        <p:sp>
          <p:nvSpPr>
            <p:cNvPr id="36933" name="Text Box 211">
              <a:extLst>
                <a:ext uri="{FF2B5EF4-FFF2-40B4-BE49-F238E27FC236}">
                  <a16:creationId xmlns:a16="http://schemas.microsoft.com/office/drawing/2014/main" id="{5339F669-4603-9B95-B9C6-25A2E346EC86}"/>
                </a:ext>
              </a:extLst>
            </p:cNvPr>
            <p:cNvSpPr txBox="1">
              <a:spLocks noChangeArrowheads="1"/>
            </p:cNvSpPr>
            <p:nvPr/>
          </p:nvSpPr>
          <p:spPr bwMode="auto">
            <a:xfrm>
              <a:off x="3937" y="1478"/>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57</a:t>
              </a:r>
            </a:p>
          </p:txBody>
        </p:sp>
        <p:sp>
          <p:nvSpPr>
            <p:cNvPr id="36934" name="Text Box 212">
              <a:extLst>
                <a:ext uri="{FF2B5EF4-FFF2-40B4-BE49-F238E27FC236}">
                  <a16:creationId xmlns:a16="http://schemas.microsoft.com/office/drawing/2014/main" id="{8A320594-5B7B-6208-EB91-CDD08BD9FDB7}"/>
                </a:ext>
              </a:extLst>
            </p:cNvPr>
            <p:cNvSpPr txBox="1">
              <a:spLocks noChangeArrowheads="1"/>
            </p:cNvSpPr>
            <p:nvPr/>
          </p:nvSpPr>
          <p:spPr bwMode="auto">
            <a:xfrm>
              <a:off x="3955" y="1622"/>
              <a:ext cx="21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2a</a:t>
              </a:r>
            </a:p>
          </p:txBody>
        </p:sp>
        <p:sp>
          <p:nvSpPr>
            <p:cNvPr id="36935" name="Text Box 213">
              <a:extLst>
                <a:ext uri="{FF2B5EF4-FFF2-40B4-BE49-F238E27FC236}">
                  <a16:creationId xmlns:a16="http://schemas.microsoft.com/office/drawing/2014/main" id="{CABBB387-060C-8970-0186-2771E92D7679}"/>
                </a:ext>
              </a:extLst>
            </p:cNvPr>
            <p:cNvSpPr txBox="1">
              <a:spLocks noChangeArrowheads="1"/>
            </p:cNvSpPr>
            <p:nvPr/>
          </p:nvSpPr>
          <p:spPr bwMode="auto">
            <a:xfrm>
              <a:off x="4003" y="1766"/>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27</a:t>
              </a:r>
            </a:p>
          </p:txBody>
        </p:sp>
        <p:sp>
          <p:nvSpPr>
            <p:cNvPr id="36936" name="Text Box 214">
              <a:extLst>
                <a:ext uri="{FF2B5EF4-FFF2-40B4-BE49-F238E27FC236}">
                  <a16:creationId xmlns:a16="http://schemas.microsoft.com/office/drawing/2014/main" id="{8C47C4E5-1F57-0C77-B243-6BCF840ACAB0}"/>
                </a:ext>
              </a:extLst>
            </p:cNvPr>
            <p:cNvSpPr txBox="1">
              <a:spLocks noChangeArrowheads="1"/>
            </p:cNvSpPr>
            <p:nvPr/>
          </p:nvSpPr>
          <p:spPr bwMode="auto">
            <a:xfrm>
              <a:off x="3811" y="1843"/>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72</a:t>
              </a:r>
            </a:p>
          </p:txBody>
        </p:sp>
        <p:sp>
          <p:nvSpPr>
            <p:cNvPr id="36937" name="Text Box 215">
              <a:extLst>
                <a:ext uri="{FF2B5EF4-FFF2-40B4-BE49-F238E27FC236}">
                  <a16:creationId xmlns:a16="http://schemas.microsoft.com/office/drawing/2014/main" id="{9781A7E4-927F-BB38-5AE4-18440771F60B}"/>
                </a:ext>
              </a:extLst>
            </p:cNvPr>
            <p:cNvSpPr txBox="1">
              <a:spLocks noChangeArrowheads="1"/>
            </p:cNvSpPr>
            <p:nvPr/>
          </p:nvSpPr>
          <p:spPr bwMode="auto">
            <a:xfrm>
              <a:off x="3749" y="1958"/>
              <a:ext cx="213"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61</a:t>
              </a:r>
            </a:p>
          </p:txBody>
        </p:sp>
        <p:sp>
          <p:nvSpPr>
            <p:cNvPr id="36938" name="Text Box 216">
              <a:extLst>
                <a:ext uri="{FF2B5EF4-FFF2-40B4-BE49-F238E27FC236}">
                  <a16:creationId xmlns:a16="http://schemas.microsoft.com/office/drawing/2014/main" id="{EF99B202-8521-1B03-AFE6-FAA9C9C37EF7}"/>
                </a:ext>
              </a:extLst>
            </p:cNvPr>
            <p:cNvSpPr txBox="1">
              <a:spLocks noChangeArrowheads="1"/>
            </p:cNvSpPr>
            <p:nvPr/>
          </p:nvSpPr>
          <p:spPr bwMode="auto">
            <a:xfrm>
              <a:off x="4023" y="2323"/>
              <a:ext cx="32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BPV1</a:t>
              </a:r>
            </a:p>
          </p:txBody>
        </p:sp>
        <p:sp>
          <p:nvSpPr>
            <p:cNvPr id="36939" name="Text Box 217">
              <a:extLst>
                <a:ext uri="{FF2B5EF4-FFF2-40B4-BE49-F238E27FC236}">
                  <a16:creationId xmlns:a16="http://schemas.microsoft.com/office/drawing/2014/main" id="{336D9DDF-2F95-A301-56CE-F06CA149A677}"/>
                </a:ext>
              </a:extLst>
            </p:cNvPr>
            <p:cNvSpPr txBox="1">
              <a:spLocks noChangeArrowheads="1"/>
            </p:cNvSpPr>
            <p:nvPr/>
          </p:nvSpPr>
          <p:spPr bwMode="auto">
            <a:xfrm>
              <a:off x="3957" y="2438"/>
              <a:ext cx="32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BPV2</a:t>
              </a:r>
            </a:p>
          </p:txBody>
        </p:sp>
        <p:sp>
          <p:nvSpPr>
            <p:cNvPr id="36940" name="Text Box 218">
              <a:extLst>
                <a:ext uri="{FF2B5EF4-FFF2-40B4-BE49-F238E27FC236}">
                  <a16:creationId xmlns:a16="http://schemas.microsoft.com/office/drawing/2014/main" id="{AA9EE976-F738-E4BB-144D-F472286FED2C}"/>
                </a:ext>
              </a:extLst>
            </p:cNvPr>
            <p:cNvSpPr txBox="1">
              <a:spLocks noChangeArrowheads="1"/>
            </p:cNvSpPr>
            <p:nvPr/>
          </p:nvSpPr>
          <p:spPr bwMode="auto">
            <a:xfrm>
              <a:off x="4030" y="2582"/>
              <a:ext cx="31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EEPV</a:t>
              </a:r>
            </a:p>
          </p:txBody>
        </p:sp>
        <p:sp>
          <p:nvSpPr>
            <p:cNvPr id="36941" name="Text Box 219">
              <a:extLst>
                <a:ext uri="{FF2B5EF4-FFF2-40B4-BE49-F238E27FC236}">
                  <a16:creationId xmlns:a16="http://schemas.microsoft.com/office/drawing/2014/main" id="{8541C53E-3896-DA2F-B437-3BFC708E9557}"/>
                </a:ext>
              </a:extLst>
            </p:cNvPr>
            <p:cNvSpPr txBox="1">
              <a:spLocks noChangeArrowheads="1"/>
            </p:cNvSpPr>
            <p:nvPr/>
          </p:nvSpPr>
          <p:spPr bwMode="auto">
            <a:xfrm>
              <a:off x="3999" y="2726"/>
              <a:ext cx="283"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DPV</a:t>
              </a:r>
            </a:p>
          </p:txBody>
        </p:sp>
        <p:sp>
          <p:nvSpPr>
            <p:cNvPr id="36942" name="Text Box 220">
              <a:extLst>
                <a:ext uri="{FF2B5EF4-FFF2-40B4-BE49-F238E27FC236}">
                  <a16:creationId xmlns:a16="http://schemas.microsoft.com/office/drawing/2014/main" id="{74D3CACA-AFA6-A42D-43EA-B14A254C56D2}"/>
                </a:ext>
              </a:extLst>
            </p:cNvPr>
            <p:cNvSpPr txBox="1">
              <a:spLocks noChangeArrowheads="1"/>
            </p:cNvSpPr>
            <p:nvPr/>
          </p:nvSpPr>
          <p:spPr bwMode="auto">
            <a:xfrm>
              <a:off x="3720" y="2774"/>
              <a:ext cx="168"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a:t>
              </a:r>
            </a:p>
          </p:txBody>
        </p:sp>
        <p:sp>
          <p:nvSpPr>
            <p:cNvPr id="36943" name="Text Box 221">
              <a:extLst>
                <a:ext uri="{FF2B5EF4-FFF2-40B4-BE49-F238E27FC236}">
                  <a16:creationId xmlns:a16="http://schemas.microsoft.com/office/drawing/2014/main" id="{4B7E1E01-2B36-F635-BD80-2C2198426C66}"/>
                </a:ext>
              </a:extLst>
            </p:cNvPr>
            <p:cNvSpPr txBox="1">
              <a:spLocks noChangeArrowheads="1"/>
            </p:cNvSpPr>
            <p:nvPr/>
          </p:nvSpPr>
          <p:spPr bwMode="auto">
            <a:xfrm>
              <a:off x="3697" y="2899"/>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65</a:t>
              </a:r>
            </a:p>
          </p:txBody>
        </p:sp>
        <p:sp>
          <p:nvSpPr>
            <p:cNvPr id="36944" name="Text Box 222">
              <a:extLst>
                <a:ext uri="{FF2B5EF4-FFF2-40B4-BE49-F238E27FC236}">
                  <a16:creationId xmlns:a16="http://schemas.microsoft.com/office/drawing/2014/main" id="{8B6B3F1A-6F13-DBDF-8C48-D8D32E9DE7FE}"/>
                </a:ext>
              </a:extLst>
            </p:cNvPr>
            <p:cNvSpPr txBox="1">
              <a:spLocks noChangeArrowheads="1"/>
            </p:cNvSpPr>
            <p:nvPr/>
          </p:nvSpPr>
          <p:spPr bwMode="auto">
            <a:xfrm>
              <a:off x="3745" y="3110"/>
              <a:ext cx="22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60</a:t>
              </a:r>
            </a:p>
          </p:txBody>
        </p:sp>
        <p:sp>
          <p:nvSpPr>
            <p:cNvPr id="36945" name="Text Box 223">
              <a:extLst>
                <a:ext uri="{FF2B5EF4-FFF2-40B4-BE49-F238E27FC236}">
                  <a16:creationId xmlns:a16="http://schemas.microsoft.com/office/drawing/2014/main" id="{FF0E67BB-94FB-36B6-CD4F-30FF45B00C40}"/>
                </a:ext>
              </a:extLst>
            </p:cNvPr>
            <p:cNvSpPr txBox="1">
              <a:spLocks noChangeArrowheads="1"/>
            </p:cNvSpPr>
            <p:nvPr/>
          </p:nvSpPr>
          <p:spPr bwMode="auto">
            <a:xfrm>
              <a:off x="3523" y="3062"/>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48</a:t>
              </a:r>
            </a:p>
          </p:txBody>
        </p:sp>
        <p:sp>
          <p:nvSpPr>
            <p:cNvPr id="36946" name="Text Box 224">
              <a:extLst>
                <a:ext uri="{FF2B5EF4-FFF2-40B4-BE49-F238E27FC236}">
                  <a16:creationId xmlns:a16="http://schemas.microsoft.com/office/drawing/2014/main" id="{0CE1EDC1-8E28-92DA-7EF5-85210DFEF584}"/>
                </a:ext>
              </a:extLst>
            </p:cNvPr>
            <p:cNvSpPr txBox="1">
              <a:spLocks noChangeArrowheads="1"/>
            </p:cNvSpPr>
            <p:nvPr/>
          </p:nvSpPr>
          <p:spPr bwMode="auto">
            <a:xfrm>
              <a:off x="3361" y="3062"/>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50</a:t>
              </a:r>
            </a:p>
          </p:txBody>
        </p:sp>
        <p:sp>
          <p:nvSpPr>
            <p:cNvPr id="36947" name="Text Box 225">
              <a:extLst>
                <a:ext uri="{FF2B5EF4-FFF2-40B4-BE49-F238E27FC236}">
                  <a16:creationId xmlns:a16="http://schemas.microsoft.com/office/drawing/2014/main" id="{13C960F6-4EE4-B09E-EB8B-59DE983184A8}"/>
                </a:ext>
              </a:extLst>
            </p:cNvPr>
            <p:cNvSpPr txBox="1">
              <a:spLocks noChangeArrowheads="1"/>
            </p:cNvSpPr>
            <p:nvPr/>
          </p:nvSpPr>
          <p:spPr bwMode="auto">
            <a:xfrm>
              <a:off x="3475" y="3398"/>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41</a:t>
              </a:r>
            </a:p>
          </p:txBody>
        </p:sp>
        <p:sp>
          <p:nvSpPr>
            <p:cNvPr id="36948" name="Text Box 226">
              <a:extLst>
                <a:ext uri="{FF2B5EF4-FFF2-40B4-BE49-F238E27FC236}">
                  <a16:creationId xmlns:a16="http://schemas.microsoft.com/office/drawing/2014/main" id="{DCA3870C-947A-BA83-9F73-C48B5FF27B01}"/>
                </a:ext>
              </a:extLst>
            </p:cNvPr>
            <p:cNvSpPr txBox="1">
              <a:spLocks noChangeArrowheads="1"/>
            </p:cNvSpPr>
            <p:nvPr/>
          </p:nvSpPr>
          <p:spPr bwMode="auto">
            <a:xfrm>
              <a:off x="3178" y="3446"/>
              <a:ext cx="358"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MnPV</a:t>
              </a:r>
            </a:p>
          </p:txBody>
        </p:sp>
        <p:sp>
          <p:nvSpPr>
            <p:cNvPr id="36949" name="Text Box 227">
              <a:extLst>
                <a:ext uri="{FF2B5EF4-FFF2-40B4-BE49-F238E27FC236}">
                  <a16:creationId xmlns:a16="http://schemas.microsoft.com/office/drawing/2014/main" id="{B1547CAA-DCC0-2931-D64F-D880555B7EA0}"/>
                </a:ext>
              </a:extLst>
            </p:cNvPr>
            <p:cNvSpPr txBox="1">
              <a:spLocks noChangeArrowheads="1"/>
            </p:cNvSpPr>
            <p:nvPr/>
          </p:nvSpPr>
          <p:spPr bwMode="auto">
            <a:xfrm>
              <a:off x="2881" y="3139"/>
              <a:ext cx="221"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19</a:t>
              </a:r>
            </a:p>
          </p:txBody>
        </p:sp>
        <p:sp>
          <p:nvSpPr>
            <p:cNvPr id="36950" name="Text Box 228">
              <a:extLst>
                <a:ext uri="{FF2B5EF4-FFF2-40B4-BE49-F238E27FC236}">
                  <a16:creationId xmlns:a16="http://schemas.microsoft.com/office/drawing/2014/main" id="{7AB7D84A-3D7D-76A8-D3AB-AC3928DDADB4}"/>
                </a:ext>
              </a:extLst>
            </p:cNvPr>
            <p:cNvSpPr txBox="1">
              <a:spLocks noChangeArrowheads="1"/>
            </p:cNvSpPr>
            <p:nvPr/>
          </p:nvSpPr>
          <p:spPr bwMode="auto">
            <a:xfrm>
              <a:off x="2881" y="3283"/>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25</a:t>
              </a:r>
            </a:p>
          </p:txBody>
        </p:sp>
        <p:sp>
          <p:nvSpPr>
            <p:cNvPr id="36951" name="Text Box 229">
              <a:extLst>
                <a:ext uri="{FF2B5EF4-FFF2-40B4-BE49-F238E27FC236}">
                  <a16:creationId xmlns:a16="http://schemas.microsoft.com/office/drawing/2014/main" id="{F8C11532-B476-4844-77FF-869C4A084CA0}"/>
                </a:ext>
              </a:extLst>
            </p:cNvPr>
            <p:cNvSpPr txBox="1">
              <a:spLocks noChangeArrowheads="1"/>
            </p:cNvSpPr>
            <p:nvPr/>
          </p:nvSpPr>
          <p:spPr bwMode="auto">
            <a:xfrm>
              <a:off x="2947" y="3379"/>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20</a:t>
              </a:r>
            </a:p>
          </p:txBody>
        </p:sp>
        <p:sp>
          <p:nvSpPr>
            <p:cNvPr id="36952" name="Text Box 230">
              <a:extLst>
                <a:ext uri="{FF2B5EF4-FFF2-40B4-BE49-F238E27FC236}">
                  <a16:creationId xmlns:a16="http://schemas.microsoft.com/office/drawing/2014/main" id="{FF247E55-CDC8-796C-49B5-0ACB10BC7D91}"/>
                </a:ext>
              </a:extLst>
            </p:cNvPr>
            <p:cNvSpPr txBox="1">
              <a:spLocks noChangeArrowheads="1"/>
            </p:cNvSpPr>
            <p:nvPr/>
          </p:nvSpPr>
          <p:spPr bwMode="auto">
            <a:xfrm>
              <a:off x="2906" y="3494"/>
              <a:ext cx="26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14d</a:t>
              </a:r>
            </a:p>
          </p:txBody>
        </p:sp>
        <p:sp>
          <p:nvSpPr>
            <p:cNvPr id="36953" name="Text Box 231">
              <a:extLst>
                <a:ext uri="{FF2B5EF4-FFF2-40B4-BE49-F238E27FC236}">
                  <a16:creationId xmlns:a16="http://schemas.microsoft.com/office/drawing/2014/main" id="{550B31A8-39E5-42E5-6613-F26704ECCCA5}"/>
                </a:ext>
              </a:extLst>
            </p:cNvPr>
            <p:cNvSpPr txBox="1">
              <a:spLocks noChangeArrowheads="1"/>
            </p:cNvSpPr>
            <p:nvPr/>
          </p:nvSpPr>
          <p:spPr bwMode="auto">
            <a:xfrm>
              <a:off x="2803" y="3590"/>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21</a:t>
              </a:r>
            </a:p>
          </p:txBody>
        </p:sp>
        <p:sp>
          <p:nvSpPr>
            <p:cNvPr id="36954" name="Text Box 232">
              <a:extLst>
                <a:ext uri="{FF2B5EF4-FFF2-40B4-BE49-F238E27FC236}">
                  <a16:creationId xmlns:a16="http://schemas.microsoft.com/office/drawing/2014/main" id="{D4A1A9A1-A3FC-12FC-AABC-C3B1B4AA9303}"/>
                </a:ext>
              </a:extLst>
            </p:cNvPr>
            <p:cNvSpPr txBox="1">
              <a:spLocks noChangeArrowheads="1"/>
            </p:cNvSpPr>
            <p:nvPr/>
          </p:nvSpPr>
          <p:spPr bwMode="auto">
            <a:xfrm>
              <a:off x="2689" y="3667"/>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12</a:t>
              </a:r>
            </a:p>
          </p:txBody>
        </p:sp>
        <p:sp>
          <p:nvSpPr>
            <p:cNvPr id="36955" name="Text Box 233">
              <a:extLst>
                <a:ext uri="{FF2B5EF4-FFF2-40B4-BE49-F238E27FC236}">
                  <a16:creationId xmlns:a16="http://schemas.microsoft.com/office/drawing/2014/main" id="{34669307-F834-1017-06AD-7E88E34A96FD}"/>
                </a:ext>
              </a:extLst>
            </p:cNvPr>
            <p:cNvSpPr txBox="1">
              <a:spLocks noChangeArrowheads="1"/>
            </p:cNvSpPr>
            <p:nvPr/>
          </p:nvSpPr>
          <p:spPr bwMode="auto">
            <a:xfrm>
              <a:off x="2622" y="3715"/>
              <a:ext cx="16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8</a:t>
              </a:r>
            </a:p>
          </p:txBody>
        </p:sp>
        <p:sp>
          <p:nvSpPr>
            <p:cNvPr id="36956" name="Text Box 234">
              <a:extLst>
                <a:ext uri="{FF2B5EF4-FFF2-40B4-BE49-F238E27FC236}">
                  <a16:creationId xmlns:a16="http://schemas.microsoft.com/office/drawing/2014/main" id="{D57B487D-1831-2EEF-2448-B7EDEC1B9E33}"/>
                </a:ext>
              </a:extLst>
            </p:cNvPr>
            <p:cNvSpPr txBox="1">
              <a:spLocks noChangeArrowheads="1"/>
            </p:cNvSpPr>
            <p:nvPr/>
          </p:nvSpPr>
          <p:spPr bwMode="auto">
            <a:xfrm>
              <a:off x="2449" y="3571"/>
              <a:ext cx="22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36</a:t>
              </a:r>
            </a:p>
          </p:txBody>
        </p:sp>
        <p:sp>
          <p:nvSpPr>
            <p:cNvPr id="36957" name="Text Box 235">
              <a:extLst>
                <a:ext uri="{FF2B5EF4-FFF2-40B4-BE49-F238E27FC236}">
                  <a16:creationId xmlns:a16="http://schemas.microsoft.com/office/drawing/2014/main" id="{D2E3B8D9-279D-4AF9-B207-A302E18BFBFC}"/>
                </a:ext>
              </a:extLst>
            </p:cNvPr>
            <p:cNvSpPr txBox="1">
              <a:spLocks noChangeArrowheads="1"/>
            </p:cNvSpPr>
            <p:nvPr/>
          </p:nvSpPr>
          <p:spPr bwMode="auto">
            <a:xfrm>
              <a:off x="2311" y="3590"/>
              <a:ext cx="16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a:t>
              </a:r>
            </a:p>
          </p:txBody>
        </p:sp>
        <p:sp>
          <p:nvSpPr>
            <p:cNvPr id="36958" name="Text Box 236">
              <a:extLst>
                <a:ext uri="{FF2B5EF4-FFF2-40B4-BE49-F238E27FC236}">
                  <a16:creationId xmlns:a16="http://schemas.microsoft.com/office/drawing/2014/main" id="{03A508AD-A477-D9DE-B21A-E945A8944881}"/>
                </a:ext>
              </a:extLst>
            </p:cNvPr>
            <p:cNvSpPr txBox="1">
              <a:spLocks noChangeArrowheads="1"/>
            </p:cNvSpPr>
            <p:nvPr/>
          </p:nvSpPr>
          <p:spPr bwMode="auto">
            <a:xfrm>
              <a:off x="2227" y="3427"/>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47</a:t>
              </a:r>
            </a:p>
          </p:txBody>
        </p:sp>
        <p:sp>
          <p:nvSpPr>
            <p:cNvPr id="36959" name="Text Box 237">
              <a:extLst>
                <a:ext uri="{FF2B5EF4-FFF2-40B4-BE49-F238E27FC236}">
                  <a16:creationId xmlns:a16="http://schemas.microsoft.com/office/drawing/2014/main" id="{5CC379B7-201B-A9A5-A970-31ADEFCEE47C}"/>
                </a:ext>
              </a:extLst>
            </p:cNvPr>
            <p:cNvSpPr txBox="1">
              <a:spLocks noChangeArrowheads="1"/>
            </p:cNvSpPr>
            <p:nvPr/>
          </p:nvSpPr>
          <p:spPr bwMode="auto">
            <a:xfrm>
              <a:off x="2131" y="3350"/>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24</a:t>
              </a:r>
            </a:p>
          </p:txBody>
        </p:sp>
        <p:sp>
          <p:nvSpPr>
            <p:cNvPr id="36960" name="Oval 238">
              <a:extLst>
                <a:ext uri="{FF2B5EF4-FFF2-40B4-BE49-F238E27FC236}">
                  <a16:creationId xmlns:a16="http://schemas.microsoft.com/office/drawing/2014/main" id="{F84728DD-9B98-2B76-8267-0E0ACFD87972}"/>
                </a:ext>
              </a:extLst>
            </p:cNvPr>
            <p:cNvSpPr>
              <a:spLocks noChangeArrowheads="1"/>
            </p:cNvSpPr>
            <p:nvPr/>
          </p:nvSpPr>
          <p:spPr bwMode="auto">
            <a:xfrm rot="1420104">
              <a:off x="2685" y="489"/>
              <a:ext cx="1008" cy="513"/>
            </a:xfrm>
            <a:prstGeom prst="ellipse">
              <a:avLst/>
            </a:prstGeom>
            <a:solidFill>
              <a:srgbClr val="FF000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1" name="Oval 239">
              <a:extLst>
                <a:ext uri="{FF2B5EF4-FFF2-40B4-BE49-F238E27FC236}">
                  <a16:creationId xmlns:a16="http://schemas.microsoft.com/office/drawing/2014/main" id="{98C9CFBF-8132-0110-9E22-AD5A09954BDB}"/>
                </a:ext>
              </a:extLst>
            </p:cNvPr>
            <p:cNvSpPr>
              <a:spLocks noChangeArrowheads="1"/>
            </p:cNvSpPr>
            <p:nvPr/>
          </p:nvSpPr>
          <p:spPr bwMode="auto">
            <a:xfrm rot="-2247633">
              <a:off x="1879" y="510"/>
              <a:ext cx="532" cy="402"/>
            </a:xfrm>
            <a:prstGeom prst="ellipse">
              <a:avLst/>
            </a:prstGeom>
            <a:solidFill>
              <a:srgbClr val="FF000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2" name="Oval 240">
              <a:extLst>
                <a:ext uri="{FF2B5EF4-FFF2-40B4-BE49-F238E27FC236}">
                  <a16:creationId xmlns:a16="http://schemas.microsoft.com/office/drawing/2014/main" id="{2EA82330-B564-95FF-BCA6-79FA089E16FE}"/>
                </a:ext>
              </a:extLst>
            </p:cNvPr>
            <p:cNvSpPr>
              <a:spLocks noChangeArrowheads="1"/>
            </p:cNvSpPr>
            <p:nvPr/>
          </p:nvSpPr>
          <p:spPr bwMode="auto">
            <a:xfrm rot="-3045495">
              <a:off x="1302" y="768"/>
              <a:ext cx="724" cy="531"/>
            </a:xfrm>
            <a:prstGeom prst="ellipse">
              <a:avLst/>
            </a:prstGeom>
            <a:solidFill>
              <a:schemeClr val="folHlink">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3" name="Oval 241">
              <a:extLst>
                <a:ext uri="{FF2B5EF4-FFF2-40B4-BE49-F238E27FC236}">
                  <a16:creationId xmlns:a16="http://schemas.microsoft.com/office/drawing/2014/main" id="{BD8A0533-BF12-F384-3E5D-11F4DD6082D7}"/>
                </a:ext>
              </a:extLst>
            </p:cNvPr>
            <p:cNvSpPr>
              <a:spLocks noChangeArrowheads="1"/>
            </p:cNvSpPr>
            <p:nvPr/>
          </p:nvSpPr>
          <p:spPr bwMode="auto">
            <a:xfrm rot="5400000">
              <a:off x="3846" y="1536"/>
              <a:ext cx="432" cy="336"/>
            </a:xfrm>
            <a:prstGeom prst="ellipse">
              <a:avLst/>
            </a:prstGeom>
            <a:solidFill>
              <a:schemeClr val="hlink">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4" name="Oval 242">
              <a:extLst>
                <a:ext uri="{FF2B5EF4-FFF2-40B4-BE49-F238E27FC236}">
                  <a16:creationId xmlns:a16="http://schemas.microsoft.com/office/drawing/2014/main" id="{068F8103-1B0F-4299-16C4-CF285F1587E4}"/>
                </a:ext>
              </a:extLst>
            </p:cNvPr>
            <p:cNvSpPr>
              <a:spLocks noChangeArrowheads="1"/>
            </p:cNvSpPr>
            <p:nvPr/>
          </p:nvSpPr>
          <p:spPr bwMode="auto">
            <a:xfrm rot="5400000">
              <a:off x="3678" y="2808"/>
              <a:ext cx="288" cy="240"/>
            </a:xfrm>
            <a:prstGeom prst="ellipse">
              <a:avLst/>
            </a:prstGeom>
            <a:solidFill>
              <a:schemeClr val="hlink">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5" name="Oval 243">
              <a:extLst>
                <a:ext uri="{FF2B5EF4-FFF2-40B4-BE49-F238E27FC236}">
                  <a16:creationId xmlns:a16="http://schemas.microsoft.com/office/drawing/2014/main" id="{AA0C37E7-9A21-0E77-7035-8DDCC557F5BA}"/>
                </a:ext>
              </a:extLst>
            </p:cNvPr>
            <p:cNvSpPr>
              <a:spLocks noChangeArrowheads="1"/>
            </p:cNvSpPr>
            <p:nvPr/>
          </p:nvSpPr>
          <p:spPr bwMode="auto">
            <a:xfrm>
              <a:off x="2118" y="3072"/>
              <a:ext cx="1104" cy="768"/>
            </a:xfrm>
            <a:prstGeom prst="ellipse">
              <a:avLst/>
            </a:prstGeom>
            <a:solidFill>
              <a:srgbClr val="9933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6" name="Oval 244">
              <a:extLst>
                <a:ext uri="{FF2B5EF4-FFF2-40B4-BE49-F238E27FC236}">
                  <a16:creationId xmlns:a16="http://schemas.microsoft.com/office/drawing/2014/main" id="{D0295925-709D-42DD-4454-B93C33EBC534}"/>
                </a:ext>
              </a:extLst>
            </p:cNvPr>
            <p:cNvSpPr>
              <a:spLocks noChangeArrowheads="1"/>
            </p:cNvSpPr>
            <p:nvPr/>
          </p:nvSpPr>
          <p:spPr bwMode="auto">
            <a:xfrm rot="5400000">
              <a:off x="1206" y="2688"/>
              <a:ext cx="144" cy="144"/>
            </a:xfrm>
            <a:prstGeom prst="ellipse">
              <a:avLst/>
            </a:prstGeom>
            <a:solidFill>
              <a:srgbClr val="993366">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7" name="Oval 245">
              <a:extLst>
                <a:ext uri="{FF2B5EF4-FFF2-40B4-BE49-F238E27FC236}">
                  <a16:creationId xmlns:a16="http://schemas.microsoft.com/office/drawing/2014/main" id="{A303A674-7C79-37DD-171B-6FA92633D713}"/>
                </a:ext>
              </a:extLst>
            </p:cNvPr>
            <p:cNvSpPr>
              <a:spLocks noChangeArrowheads="1"/>
            </p:cNvSpPr>
            <p:nvPr/>
          </p:nvSpPr>
          <p:spPr bwMode="auto">
            <a:xfrm rot="5400000">
              <a:off x="1542" y="1612"/>
              <a:ext cx="144" cy="144"/>
            </a:xfrm>
            <a:prstGeom prst="ellipse">
              <a:avLst/>
            </a:prstGeom>
            <a:solidFill>
              <a:schemeClr val="accent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8" name="Oval 246">
              <a:extLst>
                <a:ext uri="{FF2B5EF4-FFF2-40B4-BE49-F238E27FC236}">
                  <a16:creationId xmlns:a16="http://schemas.microsoft.com/office/drawing/2014/main" id="{2041FD6B-3907-41B8-7B45-EA10C56D8750}"/>
                </a:ext>
              </a:extLst>
            </p:cNvPr>
            <p:cNvSpPr>
              <a:spLocks noChangeArrowheads="1"/>
            </p:cNvSpPr>
            <p:nvPr/>
          </p:nvSpPr>
          <p:spPr bwMode="auto">
            <a:xfrm>
              <a:off x="3443" y="1152"/>
              <a:ext cx="144" cy="144"/>
            </a:xfrm>
            <a:prstGeom prst="ellipse">
              <a:avLst/>
            </a:prstGeom>
            <a:solidFill>
              <a:srgbClr val="FF000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9" name="Line 247">
              <a:extLst>
                <a:ext uri="{FF2B5EF4-FFF2-40B4-BE49-F238E27FC236}">
                  <a16:creationId xmlns:a16="http://schemas.microsoft.com/office/drawing/2014/main" id="{3199401C-CFF6-FF56-D3E8-E158ECD019DB}"/>
                </a:ext>
              </a:extLst>
            </p:cNvPr>
            <p:cNvSpPr>
              <a:spLocks noChangeShapeType="1"/>
            </p:cNvSpPr>
            <p:nvPr/>
          </p:nvSpPr>
          <p:spPr bwMode="auto">
            <a:xfrm flipH="1" flipV="1">
              <a:off x="2256" y="816"/>
              <a:ext cx="41" cy="143"/>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pPr algn="ctr" eaLnBrk="1" hangingPunct="1">
                <a:defRPr/>
              </a:pPr>
              <a:endParaRPr lang="fr-FR">
                <a:ea typeface="ＭＳ Ｐゴシック" charset="-128"/>
              </a:endParaRPr>
            </a:p>
          </p:txBody>
        </p:sp>
        <p:sp>
          <p:nvSpPr>
            <p:cNvPr id="36970" name="Text Box 248">
              <a:extLst>
                <a:ext uri="{FF2B5EF4-FFF2-40B4-BE49-F238E27FC236}">
                  <a16:creationId xmlns:a16="http://schemas.microsoft.com/office/drawing/2014/main" id="{9B5601D2-C421-8751-AB78-81271762221B}"/>
                </a:ext>
              </a:extLst>
            </p:cNvPr>
            <p:cNvSpPr txBox="1">
              <a:spLocks noChangeArrowheads="1"/>
            </p:cNvSpPr>
            <p:nvPr/>
          </p:nvSpPr>
          <p:spPr bwMode="auto">
            <a:xfrm>
              <a:off x="1939" y="672"/>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82</a:t>
              </a:r>
            </a:p>
          </p:txBody>
        </p:sp>
      </p:grpSp>
      <p:pic>
        <p:nvPicPr>
          <p:cNvPr id="28690" name="Picture 249" descr="1">
            <a:extLst>
              <a:ext uri="{FF2B5EF4-FFF2-40B4-BE49-F238E27FC236}">
                <a16:creationId xmlns:a16="http://schemas.microsoft.com/office/drawing/2014/main" id="{8ACCBE65-2026-30F4-EF1F-4612632A1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9602" y="90326"/>
            <a:ext cx="1365250" cy="1147763"/>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4B4C2A8D-134C-D143-5315-1C7AE1A8B548}"/>
              </a:ext>
            </a:extLst>
          </p:cNvPr>
          <p:cNvSpPr>
            <a:spLocks noGrp="1"/>
          </p:cNvSpPr>
          <p:nvPr>
            <p:ph type="sldNum" sz="quarter" idx="12"/>
          </p:nvPr>
        </p:nvSpPr>
        <p:spPr/>
        <p:txBody>
          <a:bodyPr/>
          <a:lstStyle/>
          <a:p>
            <a:fld id="{DF943E36-012F-B248-ACD2-753A8BD42C72}" type="slidenum">
              <a:rPr lang="fr-FR" smtClean="0"/>
              <a:t>12</a:t>
            </a:fld>
            <a:endParaRPr lang="fr-F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1" y="0"/>
            <a:ext cx="12192000"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PAPILLOMAVIRUS HUMAINS</a:t>
            </a:r>
          </a:p>
        </p:txBody>
      </p:sp>
      <p:sp>
        <p:nvSpPr>
          <p:cNvPr id="3" name="Espace réservé du numéro de diapositive 2">
            <a:extLst>
              <a:ext uri="{FF2B5EF4-FFF2-40B4-BE49-F238E27FC236}">
                <a16:creationId xmlns:a16="http://schemas.microsoft.com/office/drawing/2014/main" id="{4912D89A-245E-BEE4-774E-B2D3D69EA6C7}"/>
              </a:ext>
            </a:extLst>
          </p:cNvPr>
          <p:cNvSpPr>
            <a:spLocks noGrp="1"/>
          </p:cNvSpPr>
          <p:nvPr>
            <p:ph type="sldNum" sz="quarter" idx="12"/>
          </p:nvPr>
        </p:nvSpPr>
        <p:spPr/>
        <p:txBody>
          <a:bodyPr/>
          <a:lstStyle/>
          <a:p>
            <a:fld id="{DF943E36-012F-B248-ACD2-753A8BD42C72}" type="slidenum">
              <a:rPr lang="fr-FR" smtClean="0"/>
              <a:t>13</a:t>
            </a:fld>
            <a:endParaRPr lang="fr-FR"/>
          </a:p>
        </p:txBody>
      </p:sp>
      <p:sp>
        <p:nvSpPr>
          <p:cNvPr id="4" name="ZoneTexte 3">
            <a:extLst>
              <a:ext uri="{FF2B5EF4-FFF2-40B4-BE49-F238E27FC236}">
                <a16:creationId xmlns:a16="http://schemas.microsoft.com/office/drawing/2014/main" id="{1CD895E4-3424-CBFB-0345-A461921A626B}"/>
              </a:ext>
            </a:extLst>
          </p:cNvPr>
          <p:cNvSpPr txBox="1"/>
          <p:nvPr/>
        </p:nvSpPr>
        <p:spPr>
          <a:xfrm>
            <a:off x="691021" y="1012954"/>
            <a:ext cx="10933419" cy="5693866"/>
          </a:xfrm>
          <a:prstGeom prst="rect">
            <a:avLst/>
          </a:prstGeom>
          <a:noFill/>
        </p:spPr>
        <p:txBody>
          <a:bodyPr wrap="square" rtlCol="0">
            <a:spAutoFit/>
          </a:bodyPr>
          <a:lstStyle/>
          <a:p>
            <a:pPr eaLnBrk="1" hangingPunct="1"/>
            <a:r>
              <a:rPr lang="fr-FR" altLang="fr-FR" sz="2800" b="1" dirty="0">
                <a:ea typeface="ＭＳ Ｐゴシック" panose="020B0600070205080204" pitchFamily="34" charset="-128"/>
              </a:rPr>
              <a:t>Génome</a:t>
            </a:r>
          </a:p>
          <a:p>
            <a:r>
              <a:rPr lang="en-US" altLang="fr-FR" sz="2800" b="1" dirty="0">
                <a:ea typeface="ＭＳ Ｐゴシック" panose="020B0600070205080204" pitchFamily="34" charset="-128"/>
              </a:rPr>
              <a:t>Gènes E</a:t>
            </a:r>
          </a:p>
          <a:p>
            <a:pPr>
              <a:buFont typeface="Wingdings" pitchFamily="2" charset="2"/>
              <a:buNone/>
            </a:pPr>
            <a:r>
              <a:rPr lang="en-US" altLang="fr-FR" sz="2800" dirty="0">
                <a:ea typeface="ＭＳ Ｐゴシック" panose="020B0600070205080204" pitchFamily="34" charset="-128"/>
              </a:rPr>
              <a:t>E1: Replication ADN (</a:t>
            </a:r>
            <a:r>
              <a:rPr lang="en-US" altLang="fr-FR" sz="2800" dirty="0" err="1">
                <a:ea typeface="ＭＳ Ｐゴシック" panose="020B0600070205080204" pitchFamily="34" charset="-128"/>
              </a:rPr>
              <a:t>hélicase</a:t>
            </a:r>
            <a:r>
              <a:rPr lang="en-US" altLang="fr-FR" sz="2800" dirty="0">
                <a:ea typeface="ＭＳ Ｐゴシック" panose="020B0600070205080204" pitchFamily="34" charset="-128"/>
              </a:rPr>
              <a:t>)</a:t>
            </a:r>
          </a:p>
          <a:p>
            <a:pPr>
              <a:buFont typeface="Wingdings" pitchFamily="2" charset="2"/>
              <a:buNone/>
            </a:pPr>
            <a:r>
              <a:rPr lang="fr-FR" altLang="fr-FR" sz="2800" dirty="0">
                <a:ea typeface="ＭＳ Ｐゴシック" panose="020B0600070205080204" pitchFamily="34" charset="-128"/>
              </a:rPr>
              <a:t>E2: Facteur transcription et réplication </a:t>
            </a:r>
            <a:r>
              <a:rPr lang="fr-FR" altLang="ja-JP" sz="2800" dirty="0">
                <a:ea typeface="ＭＳ Ｐゴシック" panose="020B0600070205080204" pitchFamily="34" charset="-128"/>
              </a:rPr>
              <a:t>ADN</a:t>
            </a:r>
          </a:p>
          <a:p>
            <a:pPr>
              <a:buFont typeface="Wingdings" pitchFamily="2" charset="2"/>
              <a:buNone/>
            </a:pPr>
            <a:r>
              <a:rPr lang="fr-FR" altLang="fr-FR" sz="2800" dirty="0">
                <a:ea typeface="ＭＳ Ｐゴシック" panose="020B0600070205080204" pitchFamily="34" charset="-128"/>
              </a:rPr>
              <a:t>E4: Interaction avec  cytokératine</a:t>
            </a:r>
          </a:p>
          <a:p>
            <a:pPr>
              <a:buFont typeface="Wingdings" pitchFamily="2" charset="2"/>
              <a:buNone/>
            </a:pPr>
            <a:r>
              <a:rPr lang="fr-FR" altLang="fr-FR" sz="2800" dirty="0">
                <a:ea typeface="ＭＳ Ｐゴシック" panose="020B0600070205080204" pitchFamily="34" charset="-128"/>
              </a:rPr>
              <a:t>E5: Stimulation prolifération cellulaire</a:t>
            </a:r>
          </a:p>
          <a:p>
            <a:pPr>
              <a:buFont typeface="Wingdings" pitchFamily="2" charset="2"/>
              <a:buNone/>
            </a:pPr>
            <a:r>
              <a:rPr lang="fr-FR" altLang="fr-FR" sz="2800" b="1" dirty="0">
                <a:ea typeface="ＭＳ Ｐゴシック" panose="020B0600070205080204" pitchFamily="34" charset="-128"/>
              </a:rPr>
              <a:t>E6</a:t>
            </a:r>
            <a:r>
              <a:rPr lang="fr-FR" altLang="fr-FR" sz="2800" dirty="0">
                <a:ea typeface="ＭＳ Ｐゴシック" panose="020B0600070205080204" pitchFamily="34" charset="-128"/>
              </a:rPr>
              <a:t>: Immortalisation et transformation cellulaire</a:t>
            </a:r>
          </a:p>
          <a:p>
            <a:pPr>
              <a:buFont typeface="Wingdings" pitchFamily="2" charset="2"/>
              <a:buNone/>
            </a:pPr>
            <a:r>
              <a:rPr lang="fr-FR" altLang="fr-FR" sz="2800" b="1" dirty="0">
                <a:ea typeface="ＭＳ Ｐゴシック" panose="020B0600070205080204" pitchFamily="34" charset="-128"/>
              </a:rPr>
              <a:t>E7</a:t>
            </a:r>
            <a:r>
              <a:rPr lang="fr-FR" altLang="fr-FR" sz="2800" dirty="0">
                <a:ea typeface="ＭＳ Ｐゴシック" panose="020B0600070205080204" pitchFamily="34" charset="-128"/>
              </a:rPr>
              <a:t>: Immortalisation et transformation cellulaire</a:t>
            </a:r>
          </a:p>
          <a:p>
            <a:r>
              <a:rPr lang="en-US" altLang="fr-FR" sz="2800" b="1" dirty="0">
                <a:ea typeface="ＭＳ Ｐゴシック" panose="020B0600070205080204" pitchFamily="34" charset="-128"/>
              </a:rPr>
              <a:t>Gènes L</a:t>
            </a:r>
          </a:p>
          <a:p>
            <a:pPr>
              <a:buFont typeface="Wingdings" pitchFamily="2" charset="2"/>
              <a:buNone/>
            </a:pPr>
            <a:r>
              <a:rPr lang="fr-FR" altLang="fr-FR" sz="2800" b="1" dirty="0">
                <a:ea typeface="ＭＳ Ｐゴシック" panose="020B0600070205080204" pitchFamily="34" charset="-128"/>
              </a:rPr>
              <a:t>L1</a:t>
            </a:r>
            <a:r>
              <a:rPr lang="fr-FR" altLang="fr-FR" sz="2800" dirty="0">
                <a:ea typeface="ＭＳ Ｐゴシック" panose="020B0600070205080204" pitchFamily="34" charset="-128"/>
              </a:rPr>
              <a:t>: protéine majeure de capside: capable </a:t>
            </a:r>
            <a:r>
              <a:rPr lang="en-US" altLang="fr-FR" sz="2800" dirty="0" err="1">
                <a:ea typeface="ＭＳ Ｐゴシック" panose="020B0600070205080204" pitchFamily="34" charset="-128"/>
              </a:rPr>
              <a:t>d</a:t>
            </a:r>
            <a:r>
              <a:rPr lang="en-US" altLang="en-US" sz="2800" dirty="0" err="1">
                <a:ea typeface="ＭＳ Ｐゴシック" panose="020B0600070205080204" pitchFamily="34" charset="-128"/>
              </a:rPr>
              <a:t>’</a:t>
            </a:r>
            <a:r>
              <a:rPr lang="en-US" altLang="fr-FR" sz="2800" dirty="0" err="1">
                <a:ea typeface="ＭＳ Ｐゴシック" panose="020B0600070205080204" pitchFamily="34" charset="-128"/>
              </a:rPr>
              <a:t>autoassemblage</a:t>
            </a:r>
            <a:r>
              <a:rPr lang="en-US" altLang="fr-FR" sz="2800" dirty="0">
                <a:ea typeface="ＭＳ Ｐゴシック" panose="020B0600070205080204" pitchFamily="34" charset="-128"/>
              </a:rPr>
              <a:t> (VLP)</a:t>
            </a:r>
          </a:p>
          <a:p>
            <a:pPr>
              <a:buFont typeface="Wingdings" pitchFamily="2" charset="2"/>
              <a:buNone/>
            </a:pPr>
            <a:r>
              <a:rPr lang="fr-FR" altLang="fr-FR" sz="2800" b="1" dirty="0">
                <a:ea typeface="ＭＳ Ｐゴシック" panose="020B0600070205080204" pitchFamily="34" charset="-128"/>
              </a:rPr>
              <a:t>L2</a:t>
            </a:r>
            <a:r>
              <a:rPr lang="fr-FR" altLang="fr-FR" sz="2800" dirty="0">
                <a:ea typeface="ＭＳ Ｐゴシック" panose="020B0600070205080204" pitchFamily="34" charset="-128"/>
              </a:rPr>
              <a:t>: protéine mineure de capside: liaison à l</a:t>
            </a:r>
            <a:r>
              <a:rPr lang="ja-JP" altLang="fr-FR" sz="2800">
                <a:ea typeface="ＭＳ Ｐゴシック" panose="020B0600070205080204" pitchFamily="34" charset="-128"/>
              </a:rPr>
              <a:t>’</a:t>
            </a:r>
            <a:r>
              <a:rPr lang="fr-FR" altLang="ja-JP" sz="2800" dirty="0">
                <a:ea typeface="ＭＳ Ｐゴシック" panose="020B0600070205080204" pitchFamily="34" charset="-128"/>
              </a:rPr>
              <a:t>ADN</a:t>
            </a:r>
            <a:endParaRPr lang="fr-FR" altLang="fr-FR" sz="2800" dirty="0">
              <a:ea typeface="ＭＳ Ｐゴシック" panose="020B0600070205080204" pitchFamily="34" charset="-128"/>
            </a:endParaRPr>
          </a:p>
          <a:p>
            <a:pPr eaLnBrk="1" hangingPunct="1"/>
            <a:endParaRPr lang="fr-FR" altLang="fr-FR" sz="2800" dirty="0">
              <a:ea typeface="ＭＳ Ｐゴシック" panose="020B0600070205080204" pitchFamily="34" charset="-128"/>
            </a:endParaRPr>
          </a:p>
          <a:p>
            <a:pPr lvl="1" eaLnBrk="1" hangingPunct="1"/>
            <a:endParaRPr lang="fr-FR" altLang="fr-FR" sz="2800" dirty="0">
              <a:ea typeface="ＭＳ Ｐゴシック" panose="020B0600070205080204" pitchFamily="34" charset="-128"/>
            </a:endParaRPr>
          </a:p>
        </p:txBody>
      </p:sp>
    </p:spTree>
    <p:extLst>
      <p:ext uri="{BB962C8B-B14F-4D97-AF65-F5344CB8AC3E}">
        <p14:creationId xmlns:p14="http://schemas.microsoft.com/office/powerpoint/2010/main" val="1733559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189054" y="44450"/>
            <a:ext cx="12002946"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CONTRE LES PAPILLOMAVIRUS HUMAINS</a:t>
            </a:r>
          </a:p>
        </p:txBody>
      </p:sp>
      <p:sp>
        <p:nvSpPr>
          <p:cNvPr id="3" name="Espace réservé du numéro de diapositive 2">
            <a:extLst>
              <a:ext uri="{FF2B5EF4-FFF2-40B4-BE49-F238E27FC236}">
                <a16:creationId xmlns:a16="http://schemas.microsoft.com/office/drawing/2014/main" id="{4912D89A-245E-BEE4-774E-B2D3D69EA6C7}"/>
              </a:ext>
            </a:extLst>
          </p:cNvPr>
          <p:cNvSpPr>
            <a:spLocks noGrp="1"/>
          </p:cNvSpPr>
          <p:nvPr>
            <p:ph type="sldNum" sz="quarter" idx="12"/>
          </p:nvPr>
        </p:nvSpPr>
        <p:spPr/>
        <p:txBody>
          <a:bodyPr/>
          <a:lstStyle/>
          <a:p>
            <a:fld id="{DF943E36-012F-B248-ACD2-753A8BD42C72}" type="slidenum">
              <a:rPr lang="fr-FR" smtClean="0"/>
              <a:t>14</a:t>
            </a:fld>
            <a:endParaRPr lang="fr-FR"/>
          </a:p>
        </p:txBody>
      </p:sp>
      <p:sp>
        <p:nvSpPr>
          <p:cNvPr id="6" name="Espace réservé du contenu 3">
            <a:extLst>
              <a:ext uri="{FF2B5EF4-FFF2-40B4-BE49-F238E27FC236}">
                <a16:creationId xmlns:a16="http://schemas.microsoft.com/office/drawing/2014/main" id="{6A22B298-E40A-C023-7D80-84AE458CD8F0}"/>
              </a:ext>
            </a:extLst>
          </p:cNvPr>
          <p:cNvSpPr txBox="1">
            <a:spLocks/>
          </p:cNvSpPr>
          <p:nvPr/>
        </p:nvSpPr>
        <p:spPr>
          <a:xfrm>
            <a:off x="5266793" y="1569660"/>
            <a:ext cx="6736153" cy="47866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fr-FR" dirty="0">
                <a:solidFill>
                  <a:srgbClr val="FF0000"/>
                </a:solidFill>
                <a:latin typeface="Tahoma" charset="0"/>
                <a:ea typeface="Tahoma" charset="0"/>
                <a:cs typeface="Tahoma" charset="0"/>
              </a:rPr>
              <a:t>Vaccination de 90% des filles contre cancer  col de l’utérus afin de parvenir à une couverture élevée chez les filles avant leurs 15 ans</a:t>
            </a:r>
          </a:p>
          <a:p>
            <a:pPr fontAlgn="base"/>
            <a:r>
              <a:rPr lang="fr-FR" dirty="0">
                <a:latin typeface="Tahoma" charset="0"/>
                <a:ea typeface="Tahoma" charset="0"/>
                <a:cs typeface="Tahoma" charset="0"/>
              </a:rPr>
              <a:t>Dépistage et traitement de 70%  des femmes ayant des dysplasies âgées de 30 à 49 ans</a:t>
            </a:r>
          </a:p>
          <a:p>
            <a:pPr fontAlgn="base"/>
            <a:endParaRPr lang="fr-FR" dirty="0">
              <a:latin typeface="Tahoma" charset="0"/>
              <a:ea typeface="Tahoma" charset="0"/>
              <a:cs typeface="Tahoma" charset="0"/>
            </a:endParaRPr>
          </a:p>
          <a:p>
            <a:pPr fontAlgn="base"/>
            <a:r>
              <a:rPr lang="fr-FR" dirty="0">
                <a:latin typeface="Tahoma" charset="0"/>
                <a:ea typeface="Tahoma" charset="0"/>
                <a:cs typeface="Tahoma" charset="0"/>
              </a:rPr>
              <a:t>Diagnostic et  traitement de 90% des cas   cancer du col de l’utérus, et être en mesure de fournir des soins palliatifs</a:t>
            </a:r>
            <a:endParaRPr lang="fr-FR" dirty="0"/>
          </a:p>
        </p:txBody>
      </p:sp>
      <p:sp>
        <p:nvSpPr>
          <p:cNvPr id="7" name="Rectangle 6">
            <a:extLst>
              <a:ext uri="{FF2B5EF4-FFF2-40B4-BE49-F238E27FC236}">
                <a16:creationId xmlns:a16="http://schemas.microsoft.com/office/drawing/2014/main" id="{A6216A63-E7BC-5840-D219-1A23EA2B7A92}"/>
              </a:ext>
            </a:extLst>
          </p:cNvPr>
          <p:cNvSpPr/>
          <p:nvPr/>
        </p:nvSpPr>
        <p:spPr>
          <a:xfrm>
            <a:off x="638175" y="6457363"/>
            <a:ext cx="10148888" cy="264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fr-FR" dirty="0"/>
          </a:p>
          <a:p>
            <a:pPr fontAlgn="base"/>
            <a:endParaRPr lang="fr-FR"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fontAlgn="base"/>
            <a:r>
              <a:rPr lang="fr-FR" sz="1600" dirty="0">
                <a:solidFill>
                  <a:schemeClr val="tx1"/>
                </a:solidFill>
                <a:latin typeface="Tahoma" panose="020B0604030504040204" pitchFamily="34" charset="0"/>
                <a:ea typeface="Tahoma" panose="020B0604030504040204" pitchFamily="34" charset="0"/>
                <a:cs typeface="Tahoma" panose="020B0604030504040204" pitchFamily="34" charset="0"/>
              </a:rPr>
              <a:t>Assemblée générale des Nations Unies, New York, Etats-Unis 24 septembre 2018</a:t>
            </a:r>
          </a:p>
          <a:p>
            <a:br>
              <a:rPr lang="fr-FR" dirty="0"/>
            </a:br>
            <a:endParaRPr lang="fr-FR" dirty="0"/>
          </a:p>
        </p:txBody>
      </p:sp>
      <p:pic>
        <p:nvPicPr>
          <p:cNvPr id="8" name="Espace réservé du contenu 6">
            <a:extLst>
              <a:ext uri="{FF2B5EF4-FFF2-40B4-BE49-F238E27FC236}">
                <a16:creationId xmlns:a16="http://schemas.microsoft.com/office/drawing/2014/main" id="{8121E1EC-0E35-70F4-9C76-0BCAA4CDC653}"/>
              </a:ext>
            </a:extLst>
          </p:cNvPr>
          <p:cNvPicPr>
            <a:picLocks noChangeAspect="1"/>
          </p:cNvPicPr>
          <p:nvPr/>
        </p:nvPicPr>
        <p:blipFill>
          <a:blip r:embed="rId2"/>
          <a:stretch>
            <a:fillRect/>
          </a:stretch>
        </p:blipFill>
        <p:spPr>
          <a:xfrm>
            <a:off x="189054" y="1250821"/>
            <a:ext cx="4087838" cy="4892804"/>
          </a:xfrm>
          <a:prstGeom prst="rect">
            <a:avLst/>
          </a:prstGeom>
        </p:spPr>
      </p:pic>
    </p:spTree>
    <p:extLst>
      <p:ext uri="{BB962C8B-B14F-4D97-AF65-F5344CB8AC3E}">
        <p14:creationId xmlns:p14="http://schemas.microsoft.com/office/powerpoint/2010/main" val="1515553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0443384-7D2B-3147-BE88-5386435978A8}" type="slidenum">
              <a:rPr lang="fr-FR" smtClean="0"/>
              <a:t>15</a:t>
            </a:fld>
            <a:endParaRPr lang="fr-FR"/>
          </a:p>
        </p:txBody>
      </p:sp>
      <p:pic>
        <p:nvPicPr>
          <p:cNvPr id="10" name="Image 9">
            <a:extLst>
              <a:ext uri="{FF2B5EF4-FFF2-40B4-BE49-F238E27FC236}">
                <a16:creationId xmlns:a16="http://schemas.microsoft.com/office/drawing/2014/main" id="{AA8F4A63-62CE-63B0-55A9-95840C96C2AD}"/>
              </a:ext>
            </a:extLst>
          </p:cNvPr>
          <p:cNvPicPr>
            <a:picLocks noChangeAspect="1"/>
          </p:cNvPicPr>
          <p:nvPr/>
        </p:nvPicPr>
        <p:blipFill rotWithShape="1">
          <a:blip r:embed="rId2"/>
          <a:srcRect t="49860" b="3670"/>
          <a:stretch/>
        </p:blipFill>
        <p:spPr>
          <a:xfrm>
            <a:off x="1740348" y="3970365"/>
            <a:ext cx="9080052" cy="2751111"/>
          </a:xfrm>
          <a:prstGeom prst="rect">
            <a:avLst/>
          </a:prstGeom>
        </p:spPr>
      </p:pic>
      <p:pic>
        <p:nvPicPr>
          <p:cNvPr id="11" name="Image 10">
            <a:extLst>
              <a:ext uri="{FF2B5EF4-FFF2-40B4-BE49-F238E27FC236}">
                <a16:creationId xmlns:a16="http://schemas.microsoft.com/office/drawing/2014/main" id="{0FEC1A1E-1405-F362-BE2F-239A33498DD9}"/>
              </a:ext>
            </a:extLst>
          </p:cNvPr>
          <p:cNvPicPr>
            <a:picLocks noChangeAspect="1"/>
          </p:cNvPicPr>
          <p:nvPr/>
        </p:nvPicPr>
        <p:blipFill rotWithShape="1">
          <a:blip r:embed="rId2"/>
          <a:srcRect b="50550"/>
          <a:stretch/>
        </p:blipFill>
        <p:spPr>
          <a:xfrm>
            <a:off x="1740348" y="1031223"/>
            <a:ext cx="9080052" cy="2887635"/>
          </a:xfrm>
          <a:prstGeom prst="rect">
            <a:avLst/>
          </a:prstGeom>
        </p:spPr>
      </p:pic>
      <p:pic>
        <p:nvPicPr>
          <p:cNvPr id="12" name="Image 11">
            <a:extLst>
              <a:ext uri="{FF2B5EF4-FFF2-40B4-BE49-F238E27FC236}">
                <a16:creationId xmlns:a16="http://schemas.microsoft.com/office/drawing/2014/main" id="{A579EE88-F7FF-9422-CDE3-AA796867AB1F}"/>
              </a:ext>
            </a:extLst>
          </p:cNvPr>
          <p:cNvPicPr>
            <a:picLocks noChangeAspect="1"/>
          </p:cNvPicPr>
          <p:nvPr/>
        </p:nvPicPr>
        <p:blipFill rotWithShape="1">
          <a:blip r:embed="rId3"/>
          <a:srcRect l="12357" t="32887" r="72540" b="59582"/>
          <a:stretch/>
        </p:blipFill>
        <p:spPr>
          <a:xfrm>
            <a:off x="8382002" y="878822"/>
            <a:ext cx="1317171" cy="516462"/>
          </a:xfrm>
          <a:prstGeom prst="rect">
            <a:avLst/>
          </a:prstGeom>
        </p:spPr>
      </p:pic>
      <p:pic>
        <p:nvPicPr>
          <p:cNvPr id="13" name="Image 12">
            <a:extLst>
              <a:ext uri="{FF2B5EF4-FFF2-40B4-BE49-F238E27FC236}">
                <a16:creationId xmlns:a16="http://schemas.microsoft.com/office/drawing/2014/main" id="{054A3CDE-D066-9CFF-A7D6-AA48BB3D75BC}"/>
              </a:ext>
            </a:extLst>
          </p:cNvPr>
          <p:cNvPicPr>
            <a:picLocks noChangeAspect="1"/>
          </p:cNvPicPr>
          <p:nvPr/>
        </p:nvPicPr>
        <p:blipFill rotWithShape="1">
          <a:blip r:embed="rId4"/>
          <a:srcRect l="8113" t="47174" r="76534" b="45318"/>
          <a:stretch/>
        </p:blipFill>
        <p:spPr>
          <a:xfrm>
            <a:off x="3516086" y="910345"/>
            <a:ext cx="1338944" cy="514874"/>
          </a:xfrm>
          <a:prstGeom prst="rect">
            <a:avLst/>
          </a:prstGeom>
        </p:spPr>
      </p:pic>
      <p:sp>
        <p:nvSpPr>
          <p:cNvPr id="3" name="ZoneTexte 2">
            <a:extLst>
              <a:ext uri="{FF2B5EF4-FFF2-40B4-BE49-F238E27FC236}">
                <a16:creationId xmlns:a16="http://schemas.microsoft.com/office/drawing/2014/main" id="{F123227D-7BCE-A664-FE03-5FEC5D90DAD6}"/>
              </a:ext>
            </a:extLst>
          </p:cNvPr>
          <p:cNvSpPr txBox="1"/>
          <p:nvPr/>
        </p:nvSpPr>
        <p:spPr>
          <a:xfrm>
            <a:off x="92597" y="0"/>
            <a:ext cx="12099403"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CONTRE LES PAPILLOMAVIRUS HUMAINS</a:t>
            </a:r>
          </a:p>
        </p:txBody>
      </p:sp>
    </p:spTree>
    <p:extLst>
      <p:ext uri="{BB962C8B-B14F-4D97-AF65-F5344CB8AC3E}">
        <p14:creationId xmlns:p14="http://schemas.microsoft.com/office/powerpoint/2010/main" val="58864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t="17947"/>
          <a:stretch/>
        </p:blipFill>
        <p:spPr>
          <a:xfrm>
            <a:off x="1840375" y="1510534"/>
            <a:ext cx="8597123" cy="5210941"/>
          </a:xfrm>
          <a:prstGeom prst="rect">
            <a:avLst/>
          </a:prstGeom>
        </p:spPr>
      </p:pic>
      <p:sp>
        <p:nvSpPr>
          <p:cNvPr id="6" name="Titre 1"/>
          <p:cNvSpPr>
            <a:spLocks noGrp="1"/>
          </p:cNvSpPr>
          <p:nvPr>
            <p:ph type="title"/>
          </p:nvPr>
        </p:nvSpPr>
        <p:spPr>
          <a:xfrm>
            <a:off x="381000" y="707886"/>
            <a:ext cx="8229600" cy="929078"/>
          </a:xfrm>
        </p:spPr>
        <p:txBody>
          <a:bodyPr>
            <a:noAutofit/>
          </a:bodyPr>
          <a:lstStyle/>
          <a:p>
            <a:r>
              <a:rPr lang="fr-FR" sz="3600" b="1" dirty="0">
                <a:solidFill>
                  <a:srgbClr val="C00000"/>
                </a:solidFill>
              </a:rPr>
              <a:t>Composition des vaccins</a:t>
            </a:r>
          </a:p>
        </p:txBody>
      </p:sp>
      <p:sp>
        <p:nvSpPr>
          <p:cNvPr id="2" name="Espace réservé du numéro de diapositive 1"/>
          <p:cNvSpPr>
            <a:spLocks noGrp="1"/>
          </p:cNvSpPr>
          <p:nvPr>
            <p:ph type="sldNum" sz="quarter" idx="12"/>
          </p:nvPr>
        </p:nvSpPr>
        <p:spPr/>
        <p:txBody>
          <a:bodyPr/>
          <a:lstStyle/>
          <a:p>
            <a:fld id="{40443384-7D2B-3147-BE88-5386435978A8}" type="slidenum">
              <a:rPr lang="fr-FR" smtClean="0"/>
              <a:t>16</a:t>
            </a:fld>
            <a:endParaRPr lang="fr-FR"/>
          </a:p>
        </p:txBody>
      </p:sp>
      <p:sp>
        <p:nvSpPr>
          <p:cNvPr id="3" name="ZoneTexte 2">
            <a:extLst>
              <a:ext uri="{FF2B5EF4-FFF2-40B4-BE49-F238E27FC236}">
                <a16:creationId xmlns:a16="http://schemas.microsoft.com/office/drawing/2014/main" id="{3A048647-B947-B72F-907A-EF7D7454848B}"/>
              </a:ext>
            </a:extLst>
          </p:cNvPr>
          <p:cNvSpPr txBox="1"/>
          <p:nvPr/>
        </p:nvSpPr>
        <p:spPr>
          <a:xfrm>
            <a:off x="92597" y="0"/>
            <a:ext cx="12099403"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CONTRE LES PAPILLOMAVIRUS HUMAINS</a:t>
            </a:r>
          </a:p>
        </p:txBody>
      </p:sp>
    </p:spTree>
    <p:extLst>
      <p:ext uri="{BB962C8B-B14F-4D97-AF65-F5344CB8AC3E}">
        <p14:creationId xmlns:p14="http://schemas.microsoft.com/office/powerpoint/2010/main" val="3824845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D22AAE8-F9FC-A443-B716-D7382C600A85}"/>
              </a:ext>
            </a:extLst>
          </p:cNvPr>
          <p:cNvSpPr txBox="1">
            <a:spLocks/>
          </p:cNvSpPr>
          <p:nvPr/>
        </p:nvSpPr>
        <p:spPr>
          <a:xfrm>
            <a:off x="196770" y="762505"/>
            <a:ext cx="5081286" cy="60753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000" b="1" dirty="0">
                <a:solidFill>
                  <a:srgbClr val="C00000"/>
                </a:solidFill>
              </a:rPr>
              <a:t>Vaccins disponibles</a:t>
            </a:r>
          </a:p>
        </p:txBody>
      </p:sp>
      <p:pic>
        <p:nvPicPr>
          <p:cNvPr id="10" name="Image 9">
            <a:extLst>
              <a:ext uri="{FF2B5EF4-FFF2-40B4-BE49-F238E27FC236}">
                <a16:creationId xmlns:a16="http://schemas.microsoft.com/office/drawing/2014/main" id="{FB24DEB3-DE8F-424A-AAFA-687030910854}"/>
              </a:ext>
            </a:extLst>
          </p:cNvPr>
          <p:cNvPicPr>
            <a:picLocks noChangeAspect="1"/>
          </p:cNvPicPr>
          <p:nvPr/>
        </p:nvPicPr>
        <p:blipFill rotWithShape="1">
          <a:blip r:embed="rId2"/>
          <a:srcRect l="4087" t="20887" r="4504" b="16087"/>
          <a:stretch/>
        </p:blipFill>
        <p:spPr>
          <a:xfrm>
            <a:off x="1524001" y="1294841"/>
            <a:ext cx="4260500" cy="2929274"/>
          </a:xfrm>
          <a:prstGeom prst="rect">
            <a:avLst/>
          </a:prstGeom>
        </p:spPr>
      </p:pic>
      <p:pic>
        <p:nvPicPr>
          <p:cNvPr id="11" name="Image 10">
            <a:extLst>
              <a:ext uri="{FF2B5EF4-FFF2-40B4-BE49-F238E27FC236}">
                <a16:creationId xmlns:a16="http://schemas.microsoft.com/office/drawing/2014/main" id="{6FED4550-5FB2-FD45-9DF8-AECB9F24DACD}"/>
              </a:ext>
            </a:extLst>
          </p:cNvPr>
          <p:cNvPicPr>
            <a:picLocks noChangeAspect="1"/>
          </p:cNvPicPr>
          <p:nvPr/>
        </p:nvPicPr>
        <p:blipFill>
          <a:blip r:embed="rId3"/>
          <a:stretch>
            <a:fillRect/>
          </a:stretch>
        </p:blipFill>
        <p:spPr>
          <a:xfrm>
            <a:off x="1631397" y="3879252"/>
            <a:ext cx="3819780" cy="3026188"/>
          </a:xfrm>
          <a:prstGeom prst="rect">
            <a:avLst/>
          </a:prstGeom>
        </p:spPr>
      </p:pic>
      <p:pic>
        <p:nvPicPr>
          <p:cNvPr id="13" name="Image 12">
            <a:extLst>
              <a:ext uri="{FF2B5EF4-FFF2-40B4-BE49-F238E27FC236}">
                <a16:creationId xmlns:a16="http://schemas.microsoft.com/office/drawing/2014/main" id="{75F4729B-19D7-E742-A5FC-785ABFD80E24}"/>
              </a:ext>
            </a:extLst>
          </p:cNvPr>
          <p:cNvPicPr>
            <a:picLocks noChangeAspect="1"/>
          </p:cNvPicPr>
          <p:nvPr/>
        </p:nvPicPr>
        <p:blipFill rotWithShape="1">
          <a:blip r:embed="rId4"/>
          <a:srcRect l="-1212" t="13311" r="1212" b="13072"/>
          <a:stretch/>
        </p:blipFill>
        <p:spPr>
          <a:xfrm>
            <a:off x="6083853" y="3874486"/>
            <a:ext cx="4476751" cy="2956771"/>
          </a:xfrm>
          <a:prstGeom prst="rect">
            <a:avLst/>
          </a:prstGeom>
        </p:spPr>
      </p:pic>
      <p:sp>
        <p:nvSpPr>
          <p:cNvPr id="2" name="Espace réservé du numéro de diapositive 1"/>
          <p:cNvSpPr>
            <a:spLocks noGrp="1"/>
          </p:cNvSpPr>
          <p:nvPr>
            <p:ph type="sldNum" sz="quarter" idx="12"/>
          </p:nvPr>
        </p:nvSpPr>
        <p:spPr/>
        <p:txBody>
          <a:bodyPr/>
          <a:lstStyle/>
          <a:p>
            <a:fld id="{40443384-7D2B-3147-BE88-5386435978A8}" type="slidenum">
              <a:rPr lang="fr-FR" smtClean="0"/>
              <a:t>17</a:t>
            </a:fld>
            <a:endParaRPr lang="fr-FR"/>
          </a:p>
        </p:txBody>
      </p:sp>
      <p:sp>
        <p:nvSpPr>
          <p:cNvPr id="5" name="ZoneTexte 4">
            <a:extLst>
              <a:ext uri="{FF2B5EF4-FFF2-40B4-BE49-F238E27FC236}">
                <a16:creationId xmlns:a16="http://schemas.microsoft.com/office/drawing/2014/main" id="{18F1E507-0EB0-3721-8469-60C50E62090A}"/>
              </a:ext>
            </a:extLst>
          </p:cNvPr>
          <p:cNvSpPr txBox="1"/>
          <p:nvPr/>
        </p:nvSpPr>
        <p:spPr>
          <a:xfrm>
            <a:off x="92597" y="0"/>
            <a:ext cx="12099403"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CONTRE LES PAPILLOMAVIRUS HUMAINS</a:t>
            </a:r>
          </a:p>
        </p:txBody>
      </p:sp>
    </p:spTree>
    <p:extLst>
      <p:ext uri="{BB962C8B-B14F-4D97-AF65-F5344CB8AC3E}">
        <p14:creationId xmlns:p14="http://schemas.microsoft.com/office/powerpoint/2010/main" val="821526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8F2F2A6-4DE9-FF50-9DAB-6B0599A1EB1A}"/>
              </a:ext>
            </a:extLst>
          </p:cNvPr>
          <p:cNvSpPr>
            <a:spLocks noGrp="1"/>
          </p:cNvSpPr>
          <p:nvPr>
            <p:ph type="sldNum" sz="quarter" idx="12"/>
          </p:nvPr>
        </p:nvSpPr>
        <p:spPr/>
        <p:txBody>
          <a:bodyPr/>
          <a:lstStyle/>
          <a:p>
            <a:fld id="{DF943E36-012F-B248-ACD2-753A8BD42C72}" type="slidenum">
              <a:rPr lang="fr-FR" smtClean="0"/>
              <a:t>18</a:t>
            </a:fld>
            <a:endParaRPr lang="fr-FR"/>
          </a:p>
        </p:txBody>
      </p:sp>
      <p:sp>
        <p:nvSpPr>
          <p:cNvPr id="3" name="ZoneTexte 2">
            <a:extLst>
              <a:ext uri="{FF2B5EF4-FFF2-40B4-BE49-F238E27FC236}">
                <a16:creationId xmlns:a16="http://schemas.microsoft.com/office/drawing/2014/main" id="{54F6C903-BF2C-3E58-D518-5E9BAC80B36F}"/>
              </a:ext>
            </a:extLst>
          </p:cNvPr>
          <p:cNvSpPr txBox="1"/>
          <p:nvPr/>
        </p:nvSpPr>
        <p:spPr>
          <a:xfrm>
            <a:off x="92597" y="0"/>
            <a:ext cx="12099403"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CONTRE LES PAPILLOMAVIRUS HUMAINS</a:t>
            </a:r>
          </a:p>
        </p:txBody>
      </p:sp>
      <p:sp>
        <p:nvSpPr>
          <p:cNvPr id="4" name="ZoneTexte 3">
            <a:extLst>
              <a:ext uri="{FF2B5EF4-FFF2-40B4-BE49-F238E27FC236}">
                <a16:creationId xmlns:a16="http://schemas.microsoft.com/office/drawing/2014/main" id="{24D51677-F2C5-AA0E-6041-351432FC6A4D}"/>
              </a:ext>
            </a:extLst>
          </p:cNvPr>
          <p:cNvSpPr txBox="1"/>
          <p:nvPr/>
        </p:nvSpPr>
        <p:spPr>
          <a:xfrm>
            <a:off x="552450" y="1624012"/>
            <a:ext cx="6777038" cy="3600986"/>
          </a:xfrm>
          <a:prstGeom prst="rect">
            <a:avLst/>
          </a:prstGeom>
          <a:noFill/>
        </p:spPr>
        <p:txBody>
          <a:bodyPr wrap="square" rtlCol="0">
            <a:spAutoFit/>
          </a:bodyPr>
          <a:lstStyle/>
          <a:p>
            <a:r>
              <a:rPr lang="fr-FR" sz="2800" b="1" dirty="0">
                <a:solidFill>
                  <a:srgbClr val="C00000"/>
                </a:solidFill>
              </a:rPr>
              <a:t>-</a:t>
            </a:r>
            <a:r>
              <a:rPr lang="fr-FR" sz="2800" dirty="0"/>
              <a:t> </a:t>
            </a:r>
            <a:r>
              <a:rPr lang="fr-FR" sz="2800" b="1" dirty="0">
                <a:solidFill>
                  <a:srgbClr val="C00000"/>
                </a:solidFill>
              </a:rPr>
              <a:t>Entre 11 et 13 ans révolus</a:t>
            </a:r>
          </a:p>
          <a:p>
            <a:r>
              <a:rPr lang="fr-FR" sz="2800" dirty="0"/>
              <a:t>2 doses espacées de 6 mois</a:t>
            </a:r>
          </a:p>
          <a:p>
            <a:endParaRPr lang="fr-FR" sz="2800" dirty="0"/>
          </a:p>
          <a:p>
            <a:r>
              <a:rPr lang="fr-FR" sz="3200" b="1" dirty="0">
                <a:solidFill>
                  <a:srgbClr val="C00000"/>
                </a:solidFill>
              </a:rPr>
              <a:t>- Entre 14 et 19 ans révolus </a:t>
            </a:r>
          </a:p>
          <a:p>
            <a:r>
              <a:rPr lang="fr-FR" sz="2800" dirty="0"/>
              <a:t>3 doses selon le schéma </a:t>
            </a:r>
          </a:p>
          <a:p>
            <a:r>
              <a:rPr lang="fr-FR" sz="2800" dirty="0"/>
              <a:t>0-1-6 mois</a:t>
            </a:r>
          </a:p>
          <a:p>
            <a:r>
              <a:rPr lang="fr-FR" sz="2800" dirty="0"/>
              <a:t>0-2-6 mois</a:t>
            </a:r>
          </a:p>
          <a:p>
            <a:r>
              <a:rPr lang="fr-FR" sz="2800" dirty="0"/>
              <a:t>- </a:t>
            </a:r>
            <a:r>
              <a:rPr lang="fr-FR" sz="2800" b="1" dirty="0">
                <a:solidFill>
                  <a:srgbClr val="002060"/>
                </a:solidFill>
              </a:rPr>
              <a:t>Vaccins non interchangeables</a:t>
            </a:r>
          </a:p>
        </p:txBody>
      </p:sp>
      <p:sp>
        <p:nvSpPr>
          <p:cNvPr id="5" name="Rectangle 2">
            <a:extLst>
              <a:ext uri="{FF2B5EF4-FFF2-40B4-BE49-F238E27FC236}">
                <a16:creationId xmlns:a16="http://schemas.microsoft.com/office/drawing/2014/main" id="{974E665B-3C44-8DA9-00B4-EE9506DF74E6}"/>
              </a:ext>
            </a:extLst>
          </p:cNvPr>
          <p:cNvSpPr txBox="1">
            <a:spLocks noChangeArrowheads="1"/>
          </p:cNvSpPr>
          <p:nvPr/>
        </p:nvSpPr>
        <p:spPr>
          <a:xfrm>
            <a:off x="288131" y="5340687"/>
            <a:ext cx="11615737" cy="1110911"/>
          </a:xfrm>
          <a:prstGeom prst="rect">
            <a:avLst/>
          </a:prstGeom>
          <a:solidFill>
            <a:schemeClr val="bg1">
              <a:lumMod val="85000"/>
            </a:schemeClr>
          </a:solidFill>
        </p:spPr>
        <p:txBody>
          <a:bodyPr wrap="square" numCol="1"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54FC"/>
                </a:solidFill>
                <a:latin typeface="+mn-lt"/>
                <a:cs typeface="Arial Narrow" charset="0"/>
              </a:rPr>
              <a:t>Réunion du SAGE ‘Groupe Expert </a:t>
            </a:r>
            <a:r>
              <a:rPr lang="en-US" sz="2400" b="1" dirty="0" err="1">
                <a:solidFill>
                  <a:srgbClr val="0054FC"/>
                </a:solidFill>
                <a:latin typeface="+mn-lt"/>
                <a:cs typeface="Arial Narrow" charset="0"/>
              </a:rPr>
              <a:t>en</a:t>
            </a:r>
            <a:r>
              <a:rPr lang="en-US" sz="2400" b="1" dirty="0">
                <a:solidFill>
                  <a:srgbClr val="0054FC"/>
                </a:solidFill>
                <a:latin typeface="+mn-lt"/>
                <a:cs typeface="Arial Narrow" charset="0"/>
              </a:rPr>
              <a:t> Vaccination de L’OMS’ </a:t>
            </a:r>
          </a:p>
          <a:p>
            <a:r>
              <a:rPr lang="en-US" sz="2400" b="1" dirty="0">
                <a:solidFill>
                  <a:srgbClr val="0054FC"/>
                </a:solidFill>
                <a:latin typeface="+mn-lt"/>
                <a:cs typeface="Arial Narrow" charset="0"/>
              </a:rPr>
              <a:t>du 4 au 7 Avril 2022 : </a:t>
            </a:r>
            <a:r>
              <a:rPr lang="en-US" sz="2400" b="1" dirty="0" err="1">
                <a:solidFill>
                  <a:srgbClr val="FF0000"/>
                </a:solidFill>
                <a:latin typeface="+mn-lt"/>
                <a:cs typeface="Arial Narrow" charset="0"/>
              </a:rPr>
              <a:t>une</a:t>
            </a:r>
            <a:r>
              <a:rPr lang="en-US" sz="2400" b="1" dirty="0">
                <a:solidFill>
                  <a:srgbClr val="FF0000"/>
                </a:solidFill>
                <a:latin typeface="+mn-lt"/>
                <a:cs typeface="Arial Narrow" charset="0"/>
              </a:rPr>
              <a:t> dose </a:t>
            </a:r>
            <a:r>
              <a:rPr lang="en-US" sz="2400" b="1" dirty="0" err="1">
                <a:solidFill>
                  <a:srgbClr val="FF0000"/>
                </a:solidFill>
                <a:latin typeface="+mn-lt"/>
                <a:cs typeface="Arial Narrow" charset="0"/>
              </a:rPr>
              <a:t>donne</a:t>
            </a:r>
            <a:r>
              <a:rPr lang="en-US" sz="2400" b="1" dirty="0">
                <a:solidFill>
                  <a:srgbClr val="FF0000"/>
                </a:solidFill>
                <a:latin typeface="+mn-lt"/>
                <a:cs typeface="Arial Narrow" charset="0"/>
              </a:rPr>
              <a:t> </a:t>
            </a:r>
            <a:r>
              <a:rPr lang="en-US" sz="2400" b="1" dirty="0" err="1">
                <a:solidFill>
                  <a:srgbClr val="FF0000"/>
                </a:solidFill>
                <a:latin typeface="+mn-lt"/>
                <a:cs typeface="Arial Narrow" charset="0"/>
              </a:rPr>
              <a:t>une</a:t>
            </a:r>
            <a:r>
              <a:rPr lang="en-US" sz="2400" b="1" dirty="0">
                <a:solidFill>
                  <a:srgbClr val="FF0000"/>
                </a:solidFill>
                <a:latin typeface="+mn-lt"/>
                <a:cs typeface="Arial Narrow" charset="0"/>
              </a:rPr>
              <a:t> bonne protection</a:t>
            </a:r>
          </a:p>
          <a:p>
            <a:r>
              <a:rPr lang="en-US" sz="2400" b="1" dirty="0">
                <a:solidFill>
                  <a:srgbClr val="FF0000"/>
                </a:solidFill>
                <a:latin typeface="+mn-lt"/>
                <a:cs typeface="Arial Narrow" charset="0"/>
              </a:rPr>
              <a:t> = 2 </a:t>
            </a:r>
            <a:r>
              <a:rPr lang="en-US" sz="2400" b="1" dirty="0" err="1">
                <a:solidFill>
                  <a:srgbClr val="FF0000"/>
                </a:solidFill>
                <a:latin typeface="+mn-lt"/>
                <a:cs typeface="Arial Narrow" charset="0"/>
              </a:rPr>
              <a:t>ou</a:t>
            </a:r>
            <a:r>
              <a:rPr lang="en-US" sz="2400" b="1" dirty="0">
                <a:solidFill>
                  <a:srgbClr val="FF0000"/>
                </a:solidFill>
                <a:latin typeface="+mn-lt"/>
                <a:cs typeface="Arial Narrow" charset="0"/>
              </a:rPr>
              <a:t> 3 doses </a:t>
            </a:r>
            <a:endParaRPr lang="en-US" sz="2400" b="1" dirty="0">
              <a:solidFill>
                <a:srgbClr val="0054FC"/>
              </a:solidFill>
              <a:latin typeface="+mn-lt"/>
              <a:cs typeface="Arial Narrow" charset="0"/>
            </a:endParaRPr>
          </a:p>
        </p:txBody>
      </p:sp>
      <p:sp>
        <p:nvSpPr>
          <p:cNvPr id="6" name="ZoneTexte 5">
            <a:extLst>
              <a:ext uri="{FF2B5EF4-FFF2-40B4-BE49-F238E27FC236}">
                <a16:creationId xmlns:a16="http://schemas.microsoft.com/office/drawing/2014/main" id="{AEAAE347-F12C-3D8F-2C3C-812302EA2F83}"/>
              </a:ext>
            </a:extLst>
          </p:cNvPr>
          <p:cNvSpPr txBox="1"/>
          <p:nvPr/>
        </p:nvSpPr>
        <p:spPr>
          <a:xfrm>
            <a:off x="552450" y="800436"/>
            <a:ext cx="3660489" cy="707886"/>
          </a:xfrm>
          <a:prstGeom prst="rect">
            <a:avLst/>
          </a:prstGeom>
          <a:noFill/>
        </p:spPr>
        <p:txBody>
          <a:bodyPr wrap="none" rtlCol="0">
            <a:spAutoFit/>
          </a:bodyPr>
          <a:lstStyle/>
          <a:p>
            <a:r>
              <a:rPr lang="fr-FR" sz="4000" b="1" dirty="0">
                <a:solidFill>
                  <a:srgbClr val="C00000"/>
                </a:solidFill>
              </a:rPr>
              <a:t>Schéma vaccinal</a:t>
            </a:r>
          </a:p>
        </p:txBody>
      </p:sp>
    </p:spTree>
    <p:extLst>
      <p:ext uri="{BB962C8B-B14F-4D97-AF65-F5344CB8AC3E}">
        <p14:creationId xmlns:p14="http://schemas.microsoft.com/office/powerpoint/2010/main" val="3192000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0" y="0"/>
            <a:ext cx="12192000"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FARDEAU DES PAPILLOMAVIRUS HUMAINS</a:t>
            </a:r>
          </a:p>
        </p:txBody>
      </p:sp>
      <p:sp>
        <p:nvSpPr>
          <p:cNvPr id="3" name="Espace réservé du numéro de diapositive 2">
            <a:extLst>
              <a:ext uri="{FF2B5EF4-FFF2-40B4-BE49-F238E27FC236}">
                <a16:creationId xmlns:a16="http://schemas.microsoft.com/office/drawing/2014/main" id="{7F86EE9F-6594-9087-0592-1676FFB14871}"/>
              </a:ext>
            </a:extLst>
          </p:cNvPr>
          <p:cNvSpPr>
            <a:spLocks noGrp="1"/>
          </p:cNvSpPr>
          <p:nvPr>
            <p:ph type="sldNum" sz="quarter" idx="12"/>
          </p:nvPr>
        </p:nvSpPr>
        <p:spPr/>
        <p:txBody>
          <a:bodyPr/>
          <a:lstStyle/>
          <a:p>
            <a:fld id="{DF943E36-012F-B248-ACD2-753A8BD42C72}" type="slidenum">
              <a:rPr lang="fr-FR" smtClean="0"/>
              <a:t>1</a:t>
            </a:fld>
            <a:endParaRPr lang="fr-FR"/>
          </a:p>
        </p:txBody>
      </p:sp>
      <p:graphicFrame>
        <p:nvGraphicFramePr>
          <p:cNvPr id="4" name="Espace réservé du contenu 5">
            <a:extLst>
              <a:ext uri="{FF2B5EF4-FFF2-40B4-BE49-F238E27FC236}">
                <a16:creationId xmlns:a16="http://schemas.microsoft.com/office/drawing/2014/main" id="{6B09FD62-BEF2-C19D-CF75-A9429761805F}"/>
              </a:ext>
            </a:extLst>
          </p:cNvPr>
          <p:cNvGraphicFramePr>
            <a:graphicFrameLocks/>
          </p:cNvGraphicFramePr>
          <p:nvPr>
            <p:extLst>
              <p:ext uri="{D42A27DB-BD31-4B8C-83A1-F6EECF244321}">
                <p14:modId xmlns:p14="http://schemas.microsoft.com/office/powerpoint/2010/main" val="2446877607"/>
              </p:ext>
            </p:extLst>
          </p:nvPr>
        </p:nvGraphicFramePr>
        <p:xfrm>
          <a:off x="307843" y="996082"/>
          <a:ext cx="11610887" cy="5047941"/>
        </p:xfrm>
        <a:graphic>
          <a:graphicData uri="http://schemas.openxmlformats.org/drawingml/2006/table">
            <a:tbl>
              <a:tblPr firstRow="1" bandRow="1">
                <a:tableStyleId>{5C22544A-7EE6-4342-B048-85BDC9FD1C3A}</a:tableStyleId>
              </a:tblPr>
              <a:tblGrid>
                <a:gridCol w="3213123">
                  <a:extLst>
                    <a:ext uri="{9D8B030D-6E8A-4147-A177-3AD203B41FA5}">
                      <a16:colId xmlns:a16="http://schemas.microsoft.com/office/drawing/2014/main" val="20000"/>
                    </a:ext>
                  </a:extLst>
                </a:gridCol>
                <a:gridCol w="1967701">
                  <a:extLst>
                    <a:ext uri="{9D8B030D-6E8A-4147-A177-3AD203B41FA5}">
                      <a16:colId xmlns:a16="http://schemas.microsoft.com/office/drawing/2014/main" val="20001"/>
                    </a:ext>
                  </a:extLst>
                </a:gridCol>
                <a:gridCol w="1589012">
                  <a:extLst>
                    <a:ext uri="{9D8B030D-6E8A-4147-A177-3AD203B41FA5}">
                      <a16:colId xmlns:a16="http://schemas.microsoft.com/office/drawing/2014/main" val="20002"/>
                    </a:ext>
                  </a:extLst>
                </a:gridCol>
                <a:gridCol w="1522800">
                  <a:extLst>
                    <a:ext uri="{9D8B030D-6E8A-4147-A177-3AD203B41FA5}">
                      <a16:colId xmlns:a16="http://schemas.microsoft.com/office/drawing/2014/main" val="20003"/>
                    </a:ext>
                  </a:extLst>
                </a:gridCol>
                <a:gridCol w="1423488">
                  <a:extLst>
                    <a:ext uri="{9D8B030D-6E8A-4147-A177-3AD203B41FA5}">
                      <a16:colId xmlns:a16="http://schemas.microsoft.com/office/drawing/2014/main" val="2678883531"/>
                    </a:ext>
                  </a:extLst>
                </a:gridCol>
                <a:gridCol w="1894763">
                  <a:extLst>
                    <a:ext uri="{9D8B030D-6E8A-4147-A177-3AD203B41FA5}">
                      <a16:colId xmlns:a16="http://schemas.microsoft.com/office/drawing/2014/main" val="4099356743"/>
                    </a:ext>
                  </a:extLst>
                </a:gridCol>
              </a:tblGrid>
              <a:tr h="565237">
                <a:tc rowSpan="2">
                  <a:txBody>
                    <a:bodyPr/>
                    <a:lstStyle/>
                    <a:p>
                      <a:r>
                        <a:rPr lang="fr-FR" sz="2000" dirty="0">
                          <a:latin typeface="+mn-lt"/>
                          <a:ea typeface="Tahoma" panose="020B0604030504040204" pitchFamily="34" charset="0"/>
                          <a:cs typeface="Tahoma" panose="020B0604030504040204" pitchFamily="34" charset="0"/>
                        </a:rPr>
                        <a:t>Localisation cancer</a:t>
                      </a:r>
                      <a:endParaRPr lang="fr-FR" sz="2000" dirty="0">
                        <a:solidFill>
                          <a:schemeClr val="bg1"/>
                        </a:solidFill>
                        <a:latin typeface="+mn-lt"/>
                        <a:ea typeface="Tahoma" panose="020B0604030504040204" pitchFamily="34" charset="0"/>
                        <a:cs typeface="Tahoma" panose="020B0604030504040204" pitchFamily="34" charset="0"/>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1"/>
                    </a:solidFill>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latin typeface="+mn-lt"/>
                          <a:ea typeface="Tahoma" panose="020B0604030504040204" pitchFamily="34" charset="0"/>
                          <a:cs typeface="Tahoma" panose="020B0604030504040204" pitchFamily="34" charset="0"/>
                        </a:rPr>
                        <a:t>Nombre </a:t>
                      </a:r>
                      <a:br>
                        <a:rPr lang="fr-FR" sz="2000" dirty="0">
                          <a:latin typeface="+mn-lt"/>
                          <a:ea typeface="Tahoma" panose="020B0604030504040204" pitchFamily="34" charset="0"/>
                          <a:cs typeface="Tahoma" panose="020B0604030504040204" pitchFamily="34" charset="0"/>
                        </a:rPr>
                      </a:br>
                      <a:r>
                        <a:rPr lang="fr-FR" sz="2000" dirty="0">
                          <a:latin typeface="+mn-lt"/>
                          <a:ea typeface="Tahoma" panose="020B0604030504040204" pitchFamily="34" charset="0"/>
                          <a:cs typeface="Tahoma" panose="020B0604030504040204" pitchFamily="34" charset="0"/>
                        </a:rPr>
                        <a:t>cas incidents</a:t>
                      </a:r>
                      <a:endParaRPr lang="fr-FR" sz="2000" dirty="0">
                        <a:solidFill>
                          <a:schemeClr val="bg1"/>
                        </a:solidFill>
                        <a:latin typeface="+mn-lt"/>
                        <a:ea typeface="Tahoma" panose="020B0604030504040204" pitchFamily="34" charset="0"/>
                        <a:cs typeface="Tahoma" panose="020B0604030504040204" pitchFamily="34" charset="0"/>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1"/>
                    </a:solidFill>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latin typeface="+mn-lt"/>
                          <a:ea typeface="Tahoma" panose="020B0604030504040204" pitchFamily="34" charset="0"/>
                          <a:cs typeface="Tahoma" panose="020B0604030504040204" pitchFamily="34" charset="0"/>
                        </a:rPr>
                        <a:t>Nombre  attribuables</a:t>
                      </a:r>
                      <a:br>
                        <a:rPr lang="fr-FR" sz="2000" dirty="0">
                          <a:latin typeface="+mn-lt"/>
                          <a:ea typeface="Tahoma" panose="020B0604030504040204" pitchFamily="34" charset="0"/>
                          <a:cs typeface="Tahoma" panose="020B0604030504040204" pitchFamily="34" charset="0"/>
                        </a:rPr>
                      </a:br>
                      <a:r>
                        <a:rPr lang="fr-FR" sz="2000" dirty="0">
                          <a:latin typeface="+mn-lt"/>
                          <a:ea typeface="Tahoma" panose="020B0604030504040204" pitchFamily="34" charset="0"/>
                          <a:cs typeface="Tahoma" panose="020B0604030504040204" pitchFamily="34" charset="0"/>
                        </a:rPr>
                        <a:t> à l’HPV</a:t>
                      </a:r>
                      <a:endParaRPr lang="fr-FR" sz="2000" dirty="0">
                        <a:solidFill>
                          <a:schemeClr val="bg1"/>
                        </a:solidFill>
                        <a:latin typeface="+mn-lt"/>
                        <a:ea typeface="Tahoma" panose="020B0604030504040204" pitchFamily="34" charset="0"/>
                        <a:cs typeface="Tahoma" panose="020B0604030504040204" pitchFamily="34" charset="0"/>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1"/>
                    </a:solidFill>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latin typeface="+mn-lt"/>
                          <a:ea typeface="Tahoma" panose="020B0604030504040204" pitchFamily="34" charset="0"/>
                          <a:cs typeface="Tahoma" panose="020B0604030504040204" pitchFamily="34" charset="0"/>
                        </a:rPr>
                        <a:t>Fraction attribuable </a:t>
                      </a:r>
                      <a:br>
                        <a:rPr lang="fr-FR" sz="2000" dirty="0">
                          <a:latin typeface="+mn-lt"/>
                          <a:ea typeface="Tahoma" panose="020B0604030504040204" pitchFamily="34" charset="0"/>
                          <a:cs typeface="Tahoma" panose="020B0604030504040204" pitchFamily="34" charset="0"/>
                        </a:rPr>
                      </a:br>
                      <a:r>
                        <a:rPr lang="fr-FR" sz="2000" dirty="0">
                          <a:latin typeface="+mn-lt"/>
                          <a:ea typeface="Tahoma" panose="020B0604030504040204" pitchFamily="34" charset="0"/>
                          <a:cs typeface="Tahoma" panose="020B0604030504040204" pitchFamily="34" charset="0"/>
                        </a:rPr>
                        <a:t>(%)</a:t>
                      </a:r>
                      <a:endParaRPr lang="fr-FR" sz="2000" dirty="0">
                        <a:solidFill>
                          <a:schemeClr val="bg1"/>
                        </a:solidFill>
                        <a:latin typeface="+mn-lt"/>
                        <a:ea typeface="Tahoma" panose="020B0604030504040204" pitchFamily="34" charset="0"/>
                        <a:cs typeface="Tahoma" panose="020B0604030504040204" pitchFamily="34" charset="0"/>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1"/>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latin typeface="+mn-lt"/>
                          <a:ea typeface="Tahoma" panose="020B0604030504040204" pitchFamily="34" charset="0"/>
                          <a:cs typeface="Tahoma" panose="020B0604030504040204" pitchFamily="34" charset="0"/>
                        </a:rPr>
                        <a:t>Nombre  cas attribuables </a:t>
                      </a:r>
                      <a:br>
                        <a:rPr lang="fr-FR" sz="2000" dirty="0">
                          <a:latin typeface="+mn-lt"/>
                          <a:ea typeface="Tahoma" panose="020B0604030504040204" pitchFamily="34" charset="0"/>
                          <a:cs typeface="Tahoma" panose="020B0604030504040204" pitchFamily="34" charset="0"/>
                        </a:rPr>
                      </a:br>
                      <a:r>
                        <a:rPr lang="fr-FR" sz="2000" dirty="0">
                          <a:latin typeface="+mn-lt"/>
                          <a:ea typeface="Tahoma" panose="020B0604030504040204" pitchFamily="34" charset="0"/>
                          <a:cs typeface="Tahoma" panose="020B0604030504040204" pitchFamily="34" charset="0"/>
                        </a:rPr>
                        <a:t>selon le sexe</a:t>
                      </a:r>
                      <a:endParaRPr lang="fr-FR" sz="2000" dirty="0">
                        <a:solidFill>
                          <a:schemeClr val="bg1"/>
                        </a:solidFill>
                        <a:latin typeface="+mn-lt"/>
                        <a:ea typeface="Tahoma" panose="020B0604030504040204" pitchFamily="34" charset="0"/>
                        <a:cs typeface="Tahoma" panose="020B0604030504040204" pitchFamily="34" charset="0"/>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1"/>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555FAA"/>
                    </a:solidFill>
                  </a:tcPr>
                </a:tc>
                <a:extLst>
                  <a:ext uri="{0D108BD9-81ED-4DB2-BD59-A6C34878D82A}">
                    <a16:rowId xmlns:a16="http://schemas.microsoft.com/office/drawing/2014/main" val="10000"/>
                  </a:ext>
                </a:extLst>
              </a:tr>
              <a:tr h="430803">
                <a:tc vMerge="1">
                  <a:txBody>
                    <a:bodyPr/>
                    <a:lstStyle/>
                    <a:p>
                      <a:endParaRPr lang="fr-FR" sz="1200" dirty="0">
                        <a:solidFill>
                          <a:schemeClr val="bg1"/>
                        </a:solidFill>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dirty="0">
                        <a:solidFill>
                          <a:schemeClr val="bg1"/>
                        </a:solidFill>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dirty="0">
                        <a:solidFill>
                          <a:schemeClr val="bg1"/>
                        </a:solidFill>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200" dirty="0">
                        <a:solidFill>
                          <a:schemeClr val="bg1"/>
                        </a:solidFill>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mn-lt"/>
                          <a:ea typeface="Tahoma" panose="020B0604030504040204" pitchFamily="34" charset="0"/>
                          <a:cs typeface="Tahoma" panose="020B0604030504040204" pitchFamily="34" charset="0"/>
                        </a:rPr>
                        <a:t>Hommes</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mn-lt"/>
                          <a:ea typeface="Tahoma" panose="020B0604030504040204" pitchFamily="34" charset="0"/>
                          <a:cs typeface="Tahoma" panose="020B0604030504040204" pitchFamily="34" charset="0"/>
                        </a:rPr>
                        <a:t>Femmes</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74592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dirty="0">
                          <a:latin typeface="+mn-lt"/>
                          <a:ea typeface="Tahoma" panose="020B0604030504040204" pitchFamily="34" charset="0"/>
                          <a:cs typeface="Tahoma" panose="020B0604030504040204" pitchFamily="34" charset="0"/>
                        </a:rPr>
                        <a:t>Col de l’utérus</a:t>
                      </a:r>
                      <a:r>
                        <a:rPr lang="fr-FR" sz="2000" dirty="0">
                          <a:solidFill>
                            <a:srgbClr val="000000"/>
                          </a:solidFill>
                          <a:latin typeface="+mn-lt"/>
                          <a:ea typeface="Tahoma" panose="020B0604030504040204" pitchFamily="34" charset="0"/>
                          <a:cs typeface="Tahoma" panose="020B0604030504040204" pitchFamily="34" charset="0"/>
                        </a:rPr>
                        <a:t> </a:t>
                      </a:r>
                      <a:endParaRPr lang="fr-FR" sz="2000" dirty="0">
                        <a:latin typeface="+mn-lt"/>
                        <a:ea typeface="Tahoma" panose="020B0604030504040204" pitchFamily="34" charset="0"/>
                        <a:cs typeface="Tahoma" panose="020B0604030504040204" pitchFamily="34" charset="0"/>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a:r>
                        <a:rPr lang="fr-FR" sz="2000" dirty="0">
                          <a:solidFill>
                            <a:srgbClr val="000000"/>
                          </a:solidFill>
                          <a:latin typeface="+mn-lt"/>
                          <a:ea typeface="Tahoma" panose="020B0604030504040204" pitchFamily="34" charset="0"/>
                          <a:cs typeface="Tahoma" panose="020B0604030504040204" pitchFamily="34" charset="0"/>
                        </a:rPr>
                        <a:t>569 571</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569 571</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100</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0</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569 571</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2"/>
                  </a:ext>
                </a:extLst>
              </a:tr>
              <a:tr h="74592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2000" dirty="0">
                          <a:latin typeface="+mn-lt"/>
                          <a:ea typeface="Tahoma" panose="020B0604030504040204" pitchFamily="34" charset="0"/>
                          <a:cs typeface="Tahoma" panose="020B0604030504040204" pitchFamily="34" charset="0"/>
                        </a:rPr>
                        <a:t>Anus </a:t>
                      </a:r>
                      <a:endParaRPr lang="fr-FR" sz="2000" dirty="0">
                        <a:solidFill>
                          <a:srgbClr val="000000"/>
                        </a:solidFill>
                        <a:latin typeface="+mn-lt"/>
                        <a:ea typeface="Tahoma" panose="020B0604030504040204" pitchFamily="34" charset="0"/>
                        <a:cs typeface="Tahoma" panose="020B0604030504040204" pitchFamily="34" charset="0"/>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48 529</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228600" marR="0" indent="-228600" algn="ctr" defTabSz="457200" rtl="0" eaLnBrk="1" fontAlgn="auto" latinLnBrk="0" hangingPunct="1">
                        <a:lnSpc>
                          <a:spcPct val="100000"/>
                        </a:lnSpc>
                        <a:spcBef>
                          <a:spcPts val="0"/>
                        </a:spcBef>
                        <a:spcAft>
                          <a:spcPts val="0"/>
                        </a:spcAft>
                        <a:buClrTx/>
                        <a:buSzTx/>
                        <a:buFontTx/>
                        <a:buAutoNum type="arabicPlain" startAt="42"/>
                        <a:tabLst/>
                        <a:defRPr/>
                      </a:pPr>
                      <a:r>
                        <a:rPr lang="fr-FR" sz="2000" dirty="0">
                          <a:solidFill>
                            <a:srgbClr val="000000"/>
                          </a:solidFill>
                          <a:latin typeface="+mn-lt"/>
                          <a:ea typeface="Tahoma" panose="020B0604030504040204" pitchFamily="34" charset="0"/>
                          <a:cs typeface="Tahoma" panose="020B0604030504040204" pitchFamily="34" charset="0"/>
                        </a:rPr>
                        <a:t>706</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88</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17 770</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24 936</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3"/>
                  </a:ext>
                </a:extLst>
              </a:tr>
              <a:tr h="4308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2000" dirty="0">
                          <a:latin typeface="+mn-lt"/>
                          <a:ea typeface="Tahoma" panose="020B0604030504040204" pitchFamily="34" charset="0"/>
                          <a:cs typeface="Tahoma" panose="020B0604030504040204" pitchFamily="34" charset="0"/>
                        </a:rPr>
                        <a:t>Vulve </a:t>
                      </a:r>
                      <a:endParaRPr lang="fr-FR" sz="2000" dirty="0">
                        <a:solidFill>
                          <a:srgbClr val="000000"/>
                        </a:solidFill>
                        <a:latin typeface="+mn-lt"/>
                        <a:ea typeface="Tahoma" panose="020B0604030504040204" pitchFamily="34" charset="0"/>
                        <a:cs typeface="Tahoma" panose="020B0604030504040204" pitchFamily="34" charset="0"/>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44 220</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11 011</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24,90</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0</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11 011</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4"/>
                  </a:ext>
                </a:extLst>
              </a:tr>
              <a:tr h="4308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2000" dirty="0">
                          <a:latin typeface="+mn-lt"/>
                          <a:ea typeface="Tahoma" panose="020B0604030504040204" pitchFamily="34" charset="0"/>
                          <a:cs typeface="Tahoma" panose="020B0604030504040204" pitchFamily="34" charset="0"/>
                        </a:rPr>
                        <a:t>Vagin </a:t>
                      </a:r>
                      <a:endParaRPr lang="fr-FR" sz="2000" dirty="0">
                        <a:solidFill>
                          <a:srgbClr val="000000"/>
                        </a:solidFill>
                        <a:latin typeface="+mn-lt"/>
                        <a:ea typeface="Tahoma" panose="020B0604030504040204" pitchFamily="34" charset="0"/>
                        <a:cs typeface="Tahoma" panose="020B0604030504040204" pitchFamily="34" charset="0"/>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17 589</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13 719</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78</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0</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13 719</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414152837"/>
                  </a:ext>
                </a:extLst>
              </a:tr>
              <a:tr h="4308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2000" dirty="0">
                          <a:latin typeface="+mn-lt"/>
                          <a:ea typeface="Tahoma" panose="020B0604030504040204" pitchFamily="34" charset="0"/>
                          <a:cs typeface="Tahoma" panose="020B0604030504040204" pitchFamily="34" charset="0"/>
                        </a:rPr>
                        <a:t>Pénis </a:t>
                      </a:r>
                      <a:endParaRPr lang="fr-FR" sz="2000" dirty="0">
                        <a:solidFill>
                          <a:srgbClr val="000000"/>
                        </a:solidFill>
                        <a:latin typeface="+mn-lt"/>
                        <a:ea typeface="Tahoma" panose="020B0604030504040204" pitchFamily="34" charset="0"/>
                        <a:cs typeface="Tahoma" panose="020B0604030504040204" pitchFamily="34" charset="0"/>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34 464</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17 232</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50</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17 232</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0</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739345846"/>
                  </a:ext>
                </a:extLst>
              </a:tr>
              <a:tr h="4308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2000" dirty="0">
                          <a:latin typeface="+mn-lt"/>
                          <a:ea typeface="Tahoma" panose="020B0604030504040204" pitchFamily="34" charset="0"/>
                          <a:cs typeface="Tahoma" panose="020B0604030504040204" pitchFamily="34" charset="0"/>
                        </a:rPr>
                        <a:t>Oropharynx </a:t>
                      </a:r>
                      <a:endParaRPr lang="fr-FR" sz="2000" dirty="0">
                        <a:solidFill>
                          <a:srgbClr val="000000"/>
                        </a:solidFill>
                        <a:latin typeface="+mn-lt"/>
                        <a:ea typeface="Tahoma" panose="020B0604030504040204" pitchFamily="34" charset="0"/>
                        <a:cs typeface="Tahoma" panose="020B0604030504040204" pitchFamily="34" charset="0"/>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92 828</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29 829</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30,80</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22 922</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6 908</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2785989558"/>
                  </a:ext>
                </a:extLst>
              </a:tr>
              <a:tr h="6996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latin typeface="+mn-lt"/>
                          <a:ea typeface="Tahoma" panose="020B0604030504040204" pitchFamily="34" charset="0"/>
                          <a:cs typeface="Tahoma" panose="020B0604030504040204" pitchFamily="34" charset="0"/>
                        </a:rPr>
                        <a:t>Nombre de localisations en rapport avec l’HPV</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807 201</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684 068</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2000" dirty="0">
                        <a:solidFill>
                          <a:srgbClr val="000000"/>
                        </a:solidFill>
                        <a:latin typeface="+mn-lt"/>
                        <a:ea typeface="Tahoma" panose="020B0604030504040204" pitchFamily="34" charset="0"/>
                        <a:cs typeface="Tahoma" panose="020B0604030504040204" pitchFamily="34" charset="0"/>
                      </a:endParaRP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57 924</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mn-lt"/>
                          <a:ea typeface="Tahoma" panose="020B0604030504040204" pitchFamily="34" charset="0"/>
                          <a:cs typeface="Tahoma" panose="020B0604030504040204" pitchFamily="34" charset="0"/>
                        </a:rPr>
                        <a:t>626 145</a:t>
                      </a:r>
                    </a:p>
                  </a:txBody>
                  <a:tcPr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882071901"/>
                  </a:ext>
                </a:extLst>
              </a:tr>
            </a:tbl>
          </a:graphicData>
        </a:graphic>
      </p:graphicFrame>
      <p:sp>
        <p:nvSpPr>
          <p:cNvPr id="5" name="Ellipse 4">
            <a:extLst>
              <a:ext uri="{FF2B5EF4-FFF2-40B4-BE49-F238E27FC236}">
                <a16:creationId xmlns:a16="http://schemas.microsoft.com/office/drawing/2014/main" id="{C8A13966-9297-E884-251E-87E70999A3A6}"/>
              </a:ext>
            </a:extLst>
          </p:cNvPr>
          <p:cNvSpPr/>
          <p:nvPr/>
        </p:nvSpPr>
        <p:spPr>
          <a:xfrm>
            <a:off x="3641421" y="5294708"/>
            <a:ext cx="8242736"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rgbClr val="FF0000"/>
                </a:solidFill>
              </a:ln>
              <a:solidFill>
                <a:srgbClr val="C00000"/>
              </a:solidFill>
            </a:endParaRPr>
          </a:p>
        </p:txBody>
      </p:sp>
    </p:spTree>
    <p:extLst>
      <p:ext uri="{BB962C8B-B14F-4D97-AF65-F5344CB8AC3E}">
        <p14:creationId xmlns:p14="http://schemas.microsoft.com/office/powerpoint/2010/main" val="3566573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716542-C305-4245-9C17-219BAA0D6824}"/>
              </a:ext>
            </a:extLst>
          </p:cNvPr>
          <p:cNvSpPr/>
          <p:nvPr/>
        </p:nvSpPr>
        <p:spPr>
          <a:xfrm>
            <a:off x="214313" y="2509939"/>
            <a:ext cx="11758612" cy="3108543"/>
          </a:xfrm>
          <a:prstGeom prst="rect">
            <a:avLst/>
          </a:prstGeom>
        </p:spPr>
        <p:txBody>
          <a:bodyPr wrap="square">
            <a:spAutoFit/>
          </a:bodyPr>
          <a:lstStyle/>
          <a:p>
            <a:pPr marL="342900" indent="-342900">
              <a:buFont typeface="Wingdings" pitchFamily="2" charset="2"/>
              <a:buChar char="q"/>
            </a:pPr>
            <a:r>
              <a:rPr lang="fr-SN" sz="2800" dirty="0"/>
              <a:t>Effets indésirables </a:t>
            </a:r>
            <a:r>
              <a:rPr lang="fr-SN" sz="2800" b="1" u="sng" dirty="0" err="1">
                <a:solidFill>
                  <a:srgbClr val="0054FC"/>
                </a:solidFill>
              </a:rPr>
              <a:t>légèrs</a:t>
            </a:r>
            <a:r>
              <a:rPr lang="fr-SN" sz="2800" b="1" u="sng" dirty="0">
                <a:solidFill>
                  <a:srgbClr val="0054FC"/>
                </a:solidFill>
              </a:rPr>
              <a:t> ou modérés </a:t>
            </a:r>
            <a:endParaRPr lang="fr-SN" sz="2800" dirty="0"/>
          </a:p>
          <a:p>
            <a:endParaRPr lang="fr-SN" sz="2800" dirty="0"/>
          </a:p>
          <a:p>
            <a:pPr marL="285750" indent="-285750">
              <a:buFont typeface="Wingdings" pitchFamily="2" charset="2"/>
              <a:buChar char="q"/>
            </a:pPr>
            <a:r>
              <a:rPr lang="fr-SN" sz="2800" dirty="0"/>
              <a:t>Etudes disponibles montrent même incidence jeunes filles vaccinées/population générale </a:t>
            </a:r>
          </a:p>
          <a:p>
            <a:endParaRPr lang="fr-SN" sz="2800" dirty="0"/>
          </a:p>
          <a:p>
            <a:r>
              <a:rPr lang="fr-SN" sz="2800" dirty="0"/>
              <a:t> </a:t>
            </a:r>
            <a:r>
              <a:rPr lang="fr-SN" sz="2800" b="1" u="sng" dirty="0">
                <a:solidFill>
                  <a:srgbClr val="0054FC"/>
                </a:solidFill>
              </a:rPr>
              <a:t>Syndrome Douloureux Régional Complexe </a:t>
            </a:r>
            <a:r>
              <a:rPr lang="fr-SN" sz="2800" dirty="0">
                <a:solidFill>
                  <a:srgbClr val="0054FC"/>
                </a:solidFill>
              </a:rPr>
              <a:t>(SDRC) </a:t>
            </a:r>
            <a:r>
              <a:rPr lang="fr-SN" sz="2800" dirty="0"/>
              <a:t>et le </a:t>
            </a:r>
            <a:r>
              <a:rPr lang="fr-SN" sz="2800" b="1" u="sng" dirty="0">
                <a:solidFill>
                  <a:srgbClr val="0054FC"/>
                </a:solidFill>
              </a:rPr>
              <a:t>Syndrome de Tachycardie Orthostatique Posturale</a:t>
            </a:r>
            <a:r>
              <a:rPr lang="fr-SN" sz="2800" b="1" dirty="0">
                <a:solidFill>
                  <a:srgbClr val="0054FC"/>
                </a:solidFill>
              </a:rPr>
              <a:t> </a:t>
            </a:r>
            <a:r>
              <a:rPr lang="fr-SN" sz="2800" dirty="0">
                <a:solidFill>
                  <a:srgbClr val="0054FC"/>
                </a:solidFill>
              </a:rPr>
              <a:t>(STOP</a:t>
            </a:r>
            <a:r>
              <a:rPr lang="fr-SN" sz="2800" dirty="0"/>
              <a:t>) </a:t>
            </a:r>
            <a:endParaRPr lang="fr-SN" sz="2800" dirty="0">
              <a:solidFill>
                <a:srgbClr val="4E5C6A"/>
              </a:solidFill>
            </a:endParaRPr>
          </a:p>
        </p:txBody>
      </p:sp>
      <p:sp>
        <p:nvSpPr>
          <p:cNvPr id="5" name="Rectangle 4">
            <a:extLst>
              <a:ext uri="{FF2B5EF4-FFF2-40B4-BE49-F238E27FC236}">
                <a16:creationId xmlns:a16="http://schemas.microsoft.com/office/drawing/2014/main" id="{A141A015-B1BE-B64A-AC5A-954F145B6B28}"/>
              </a:ext>
            </a:extLst>
          </p:cNvPr>
          <p:cNvSpPr/>
          <p:nvPr/>
        </p:nvSpPr>
        <p:spPr>
          <a:xfrm>
            <a:off x="385764" y="1562699"/>
            <a:ext cx="11144250" cy="769441"/>
          </a:xfrm>
          <a:prstGeom prst="rect">
            <a:avLst/>
          </a:prstGeom>
          <a:solidFill>
            <a:schemeClr val="bg1">
              <a:lumMod val="95000"/>
            </a:schemeClr>
          </a:solidFill>
        </p:spPr>
        <p:txBody>
          <a:bodyPr wrap="square">
            <a:spAutoFit/>
          </a:bodyPr>
          <a:lstStyle/>
          <a:p>
            <a:pPr algn="ctr"/>
            <a:r>
              <a:rPr lang="fr-SN" sz="2400" b="1" i="1" dirty="0" err="1">
                <a:solidFill>
                  <a:srgbClr val="0054FC"/>
                </a:solidFill>
                <a:latin typeface="Arial" panose="020B0604020202020204" pitchFamily="34" charset="0"/>
              </a:rPr>
              <a:t>European</a:t>
            </a:r>
            <a:r>
              <a:rPr lang="fr-SN" sz="2400" b="1" i="1" dirty="0">
                <a:solidFill>
                  <a:srgbClr val="0054FC"/>
                </a:solidFill>
                <a:latin typeface="Arial" panose="020B0604020202020204" pitchFamily="34" charset="0"/>
              </a:rPr>
              <a:t> Center for </a:t>
            </a:r>
            <a:r>
              <a:rPr lang="fr-SN" sz="2400" b="1" i="1" dirty="0" err="1">
                <a:solidFill>
                  <a:srgbClr val="0054FC"/>
                </a:solidFill>
                <a:latin typeface="Arial" panose="020B0604020202020204" pitchFamily="34" charset="0"/>
              </a:rPr>
              <a:t>Disease</a:t>
            </a:r>
            <a:r>
              <a:rPr lang="fr-SN" sz="2400" b="1" i="1" dirty="0">
                <a:solidFill>
                  <a:srgbClr val="0054FC"/>
                </a:solidFill>
                <a:latin typeface="Arial" panose="020B0604020202020204" pitchFamily="34" charset="0"/>
              </a:rPr>
              <a:t> Control</a:t>
            </a:r>
            <a:r>
              <a:rPr lang="fr-SN" sz="2400" b="1" dirty="0">
                <a:solidFill>
                  <a:srgbClr val="0054FC"/>
                </a:solidFill>
                <a:latin typeface="Arial" panose="020B0604020202020204" pitchFamily="34" charset="0"/>
              </a:rPr>
              <a:t> (ECDC</a:t>
            </a:r>
            <a:r>
              <a:rPr lang="fr-SN" sz="2000" b="1" dirty="0">
                <a:solidFill>
                  <a:srgbClr val="0054FC"/>
                </a:solidFill>
                <a:latin typeface="Arial" panose="020B0604020202020204" pitchFamily="34" charset="0"/>
              </a:rPr>
              <a:t>) </a:t>
            </a:r>
          </a:p>
          <a:p>
            <a:pPr algn="ctr"/>
            <a:r>
              <a:rPr lang="fr-SN" sz="2000" b="1" dirty="0">
                <a:solidFill>
                  <a:srgbClr val="0054FC"/>
                </a:solidFill>
                <a:latin typeface="Arial" panose="020B0604020202020204" pitchFamily="34" charset="0"/>
              </a:rPr>
              <a:t>et l'Agence Européenne du Médicament </a:t>
            </a:r>
            <a:endParaRPr lang="fr-SN" dirty="0">
              <a:latin typeface="Arial" panose="020B0604020202020204" pitchFamily="34" charset="0"/>
            </a:endParaRPr>
          </a:p>
        </p:txBody>
      </p:sp>
      <p:sp>
        <p:nvSpPr>
          <p:cNvPr id="6" name="Rectangle 5">
            <a:extLst>
              <a:ext uri="{FF2B5EF4-FFF2-40B4-BE49-F238E27FC236}">
                <a16:creationId xmlns:a16="http://schemas.microsoft.com/office/drawing/2014/main" id="{1C0E7DDC-7E17-C34D-B730-C8FDBC522CB8}"/>
              </a:ext>
            </a:extLst>
          </p:cNvPr>
          <p:cNvSpPr/>
          <p:nvPr/>
        </p:nvSpPr>
        <p:spPr>
          <a:xfrm>
            <a:off x="1014413" y="6000751"/>
            <a:ext cx="10515600" cy="461665"/>
          </a:xfrm>
          <a:prstGeom prst="rect">
            <a:avLst/>
          </a:prstGeom>
          <a:solidFill>
            <a:schemeClr val="bg1">
              <a:lumMod val="85000"/>
            </a:schemeClr>
          </a:solidFill>
        </p:spPr>
        <p:txBody>
          <a:bodyPr wrap="square">
            <a:spAutoFit/>
          </a:bodyPr>
          <a:lstStyle/>
          <a:p>
            <a:pPr algn="ctr"/>
            <a:r>
              <a:rPr lang="fr-SN" sz="2400" b="1" dirty="0">
                <a:solidFill>
                  <a:srgbClr val="C00000"/>
                </a:solidFill>
                <a:latin typeface="Arial" panose="020B0604020202020204" pitchFamily="34" charset="0"/>
              </a:rPr>
              <a:t> Données de sécurité recueillies sont  rassurantes</a:t>
            </a:r>
          </a:p>
        </p:txBody>
      </p:sp>
      <p:sp>
        <p:nvSpPr>
          <p:cNvPr id="7" name="Espace réservé du numéro de diapositive 6"/>
          <p:cNvSpPr>
            <a:spLocks noGrp="1"/>
          </p:cNvSpPr>
          <p:nvPr>
            <p:ph type="sldNum" sz="quarter" idx="12"/>
          </p:nvPr>
        </p:nvSpPr>
        <p:spPr/>
        <p:txBody>
          <a:bodyPr/>
          <a:lstStyle/>
          <a:p>
            <a:fld id="{40443384-7D2B-3147-BE88-5386435978A8}" type="slidenum">
              <a:rPr lang="fr-FR" smtClean="0"/>
              <a:t>19</a:t>
            </a:fld>
            <a:endParaRPr lang="fr-FR"/>
          </a:p>
        </p:txBody>
      </p:sp>
      <p:sp>
        <p:nvSpPr>
          <p:cNvPr id="4" name="ZoneTexte 3">
            <a:extLst>
              <a:ext uri="{FF2B5EF4-FFF2-40B4-BE49-F238E27FC236}">
                <a16:creationId xmlns:a16="http://schemas.microsoft.com/office/drawing/2014/main" id="{178D4CDB-7188-76B8-2063-4CED4D11B152}"/>
              </a:ext>
            </a:extLst>
          </p:cNvPr>
          <p:cNvSpPr txBox="1"/>
          <p:nvPr/>
        </p:nvSpPr>
        <p:spPr>
          <a:xfrm>
            <a:off x="92597" y="0"/>
            <a:ext cx="12099403"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CONTRE LES PAPILLOMAVIRUS HUMAINS</a:t>
            </a:r>
          </a:p>
        </p:txBody>
      </p:sp>
      <p:sp>
        <p:nvSpPr>
          <p:cNvPr id="10" name="ZoneTexte 9">
            <a:extLst>
              <a:ext uri="{FF2B5EF4-FFF2-40B4-BE49-F238E27FC236}">
                <a16:creationId xmlns:a16="http://schemas.microsoft.com/office/drawing/2014/main" id="{92C80B4F-F403-063F-EFA1-FB09520FC8C5}"/>
              </a:ext>
            </a:extLst>
          </p:cNvPr>
          <p:cNvSpPr txBox="1"/>
          <p:nvPr/>
        </p:nvSpPr>
        <p:spPr>
          <a:xfrm>
            <a:off x="542925" y="900113"/>
            <a:ext cx="4047134" cy="707886"/>
          </a:xfrm>
          <a:prstGeom prst="rect">
            <a:avLst/>
          </a:prstGeom>
          <a:noFill/>
        </p:spPr>
        <p:txBody>
          <a:bodyPr wrap="none" rtlCol="0">
            <a:spAutoFit/>
          </a:bodyPr>
          <a:lstStyle/>
          <a:p>
            <a:r>
              <a:rPr lang="fr-FR" sz="4000" b="1" dirty="0">
                <a:solidFill>
                  <a:srgbClr val="C00000"/>
                </a:solidFill>
              </a:rPr>
              <a:t>Effets indésirables</a:t>
            </a:r>
          </a:p>
        </p:txBody>
      </p:sp>
    </p:spTree>
    <p:extLst>
      <p:ext uri="{BB962C8B-B14F-4D97-AF65-F5344CB8AC3E}">
        <p14:creationId xmlns:p14="http://schemas.microsoft.com/office/powerpoint/2010/main" val="3583476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97D197FC-E1F9-434C-9080-7F48ED09982B}"/>
              </a:ext>
            </a:extLst>
          </p:cNvPr>
          <p:cNvSpPr>
            <a:spLocks noGrp="1" noChangeArrowheads="1"/>
          </p:cNvSpPr>
          <p:nvPr>
            <p:ph type="sldNum" sz="quarter" idx="11"/>
          </p:nvPr>
        </p:nvSpPr>
        <p:spPr>
          <a:xfrm>
            <a:off x="10131425" y="6785399"/>
            <a:ext cx="279400" cy="28892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685800" indent="-263525">
              <a:defRPr>
                <a:solidFill>
                  <a:schemeClr val="tx1"/>
                </a:solidFill>
                <a:latin typeface="Arial" charset="0"/>
                <a:ea typeface="MS PGothic" charset="0"/>
                <a:cs typeface="MS PGothic" charset="0"/>
              </a:defRPr>
            </a:lvl2pPr>
            <a:lvl3pPr marL="1054100" indent="-209550">
              <a:defRPr>
                <a:solidFill>
                  <a:schemeClr val="tx1"/>
                </a:solidFill>
                <a:latin typeface="Arial" charset="0"/>
                <a:ea typeface="MS PGothic" charset="0"/>
                <a:cs typeface="MS PGothic" charset="0"/>
              </a:defRPr>
            </a:lvl3pPr>
            <a:lvl4pPr marL="1476375" indent="-209550">
              <a:defRPr>
                <a:solidFill>
                  <a:schemeClr val="tx1"/>
                </a:solidFill>
                <a:latin typeface="Arial" charset="0"/>
                <a:ea typeface="MS PGothic" charset="0"/>
                <a:cs typeface="MS PGothic" charset="0"/>
              </a:defRPr>
            </a:lvl4pPr>
            <a:lvl5pPr marL="1898650" indent="-209550">
              <a:defRPr>
                <a:solidFill>
                  <a:schemeClr val="tx1"/>
                </a:solidFill>
                <a:latin typeface="Arial" charset="0"/>
                <a:ea typeface="MS PGothic" charset="0"/>
                <a:cs typeface="MS PGothic" charset="0"/>
              </a:defRPr>
            </a:lvl5pPr>
            <a:lvl6pPr marL="2355850" indent="-209550" eaLnBrk="0" fontAlgn="base" hangingPunct="0">
              <a:spcBef>
                <a:spcPct val="0"/>
              </a:spcBef>
              <a:spcAft>
                <a:spcPct val="0"/>
              </a:spcAft>
              <a:defRPr>
                <a:solidFill>
                  <a:schemeClr val="tx1"/>
                </a:solidFill>
                <a:latin typeface="Arial" charset="0"/>
                <a:ea typeface="MS PGothic" charset="0"/>
                <a:cs typeface="MS PGothic" charset="0"/>
              </a:defRPr>
            </a:lvl6pPr>
            <a:lvl7pPr marL="2813050" indent="-209550" eaLnBrk="0" fontAlgn="base" hangingPunct="0">
              <a:spcBef>
                <a:spcPct val="0"/>
              </a:spcBef>
              <a:spcAft>
                <a:spcPct val="0"/>
              </a:spcAft>
              <a:defRPr>
                <a:solidFill>
                  <a:schemeClr val="tx1"/>
                </a:solidFill>
                <a:latin typeface="Arial" charset="0"/>
                <a:ea typeface="MS PGothic" charset="0"/>
                <a:cs typeface="MS PGothic" charset="0"/>
              </a:defRPr>
            </a:lvl7pPr>
            <a:lvl8pPr marL="3270250" indent="-209550" eaLnBrk="0" fontAlgn="base" hangingPunct="0">
              <a:spcBef>
                <a:spcPct val="0"/>
              </a:spcBef>
              <a:spcAft>
                <a:spcPct val="0"/>
              </a:spcAft>
              <a:defRPr>
                <a:solidFill>
                  <a:schemeClr val="tx1"/>
                </a:solidFill>
                <a:latin typeface="Arial" charset="0"/>
                <a:ea typeface="MS PGothic" charset="0"/>
                <a:cs typeface="MS PGothic" charset="0"/>
              </a:defRPr>
            </a:lvl8pPr>
            <a:lvl9pPr marL="3727450" indent="-209550" eaLnBrk="0" fontAlgn="base" hangingPunct="0">
              <a:spcBef>
                <a:spcPct val="0"/>
              </a:spcBef>
              <a:spcAft>
                <a:spcPct val="0"/>
              </a:spcAft>
              <a:defRPr>
                <a:solidFill>
                  <a:schemeClr val="tx1"/>
                </a:solidFill>
                <a:latin typeface="Arial" charset="0"/>
                <a:ea typeface="MS PGothic" charset="0"/>
                <a:cs typeface="MS PGothic" charset="0"/>
              </a:defRPr>
            </a:lvl9pPr>
          </a:lstStyle>
          <a:p>
            <a:fld id="{233F795A-A423-0948-8900-876B57B12465}" type="slidenum">
              <a:rPr lang="en-US">
                <a:solidFill>
                  <a:srgbClr val="522D24"/>
                </a:solidFill>
              </a:rPr>
              <a:pPr/>
              <a:t>20</a:t>
            </a:fld>
            <a:endParaRPr lang="en-US">
              <a:solidFill>
                <a:srgbClr val="522D24"/>
              </a:solidFill>
            </a:endParaRP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9173" y="2928175"/>
            <a:ext cx="4641850" cy="308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322" y="3511456"/>
            <a:ext cx="3521075" cy="1449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1792850" y="5071609"/>
            <a:ext cx="329202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1200" b="1" dirty="0">
                <a:solidFill>
                  <a:srgbClr val="FF0000"/>
                </a:solidFill>
              </a:rPr>
              <a:t>WER 14 JULY 2017, 92th YEAR / 14 JUILLET 2017, </a:t>
            </a:r>
          </a:p>
          <a:p>
            <a:r>
              <a:rPr lang="en-US" sz="1200" b="1" dirty="0">
                <a:solidFill>
                  <a:srgbClr val="FF0000"/>
                </a:solidFill>
              </a:rPr>
              <a:t>92e ANNÉE - No 28, 2017, 92, 393–404</a:t>
            </a:r>
          </a:p>
          <a:p>
            <a:r>
              <a:rPr lang="en-US" sz="1200" b="1" dirty="0">
                <a:solidFill>
                  <a:srgbClr val="FF0000"/>
                </a:solidFill>
              </a:rPr>
              <a:t>http://</a:t>
            </a:r>
            <a:r>
              <a:rPr lang="en-US" sz="1200" b="1" dirty="0" err="1">
                <a:solidFill>
                  <a:srgbClr val="FF0000"/>
                </a:solidFill>
              </a:rPr>
              <a:t>www.who.int</a:t>
            </a:r>
            <a:r>
              <a:rPr lang="en-US" sz="1200" b="1" dirty="0">
                <a:solidFill>
                  <a:srgbClr val="FF0000"/>
                </a:solidFill>
              </a:rPr>
              <a:t>/</a:t>
            </a:r>
            <a:r>
              <a:rPr lang="en-US" sz="1200" b="1" dirty="0" err="1">
                <a:solidFill>
                  <a:srgbClr val="FF0000"/>
                </a:solidFill>
              </a:rPr>
              <a:t>wer</a:t>
            </a:r>
            <a:endParaRPr lang="en-US" sz="1200" b="1" dirty="0">
              <a:solidFill>
                <a:srgbClr val="FF0000"/>
              </a:solidFill>
            </a:endParaRPr>
          </a:p>
        </p:txBody>
      </p:sp>
      <p:sp>
        <p:nvSpPr>
          <p:cNvPr id="7" name="ZoneTexte 6"/>
          <p:cNvSpPr txBox="1"/>
          <p:nvPr/>
        </p:nvSpPr>
        <p:spPr>
          <a:xfrm>
            <a:off x="1965390" y="2165515"/>
            <a:ext cx="7797598" cy="646331"/>
          </a:xfrm>
          <a:prstGeom prst="rect">
            <a:avLst/>
          </a:prstGeom>
          <a:solidFill>
            <a:schemeClr val="bg1">
              <a:lumMod val="95000"/>
            </a:schemeClr>
          </a:solidFill>
        </p:spPr>
        <p:txBody>
          <a:bodyPr wrap="square" rtlCol="0">
            <a:spAutoFit/>
          </a:bodyPr>
          <a:lstStyle/>
          <a:p>
            <a:pPr algn="ctr"/>
            <a:r>
              <a:rPr lang="fr-FR" b="1" i="1" u="sng" dirty="0"/>
              <a:t>le GACVS </a:t>
            </a:r>
            <a:r>
              <a:rPr lang="fr-FR" dirty="0"/>
              <a:t>n’a </a:t>
            </a:r>
            <a:r>
              <a:rPr lang="fr-FR" dirty="0" err="1"/>
              <a:t>relévé</a:t>
            </a:r>
            <a:r>
              <a:rPr lang="fr-FR" dirty="0"/>
              <a:t> </a:t>
            </a:r>
            <a:r>
              <a:rPr lang="fr-FR" u="sng" dirty="0">
                <a:solidFill>
                  <a:srgbClr val="FF0000"/>
                </a:solidFill>
              </a:rPr>
              <a:t>aucun nouvel </a:t>
            </a:r>
            <a:r>
              <a:rPr lang="fr-FR" u="sng" dirty="0" err="1">
                <a:solidFill>
                  <a:srgbClr val="FF0000"/>
                </a:solidFill>
              </a:rPr>
              <a:t>elément</a:t>
            </a:r>
            <a:r>
              <a:rPr lang="fr-FR" u="sng" dirty="0">
                <a:solidFill>
                  <a:srgbClr val="FF0000"/>
                </a:solidFill>
              </a:rPr>
              <a:t> indésirable  préoccupant </a:t>
            </a:r>
            <a:r>
              <a:rPr lang="fr-FR" dirty="0"/>
              <a:t>en exploitant de nombreuses études de grande ampleur et de haute qualité</a:t>
            </a:r>
          </a:p>
        </p:txBody>
      </p:sp>
      <p:sp>
        <p:nvSpPr>
          <p:cNvPr id="8" name="ZoneTexte 7"/>
          <p:cNvSpPr txBox="1"/>
          <p:nvPr/>
        </p:nvSpPr>
        <p:spPr>
          <a:xfrm>
            <a:off x="1538515" y="5939468"/>
            <a:ext cx="4572000" cy="830997"/>
          </a:xfrm>
          <a:prstGeom prst="rect">
            <a:avLst/>
          </a:prstGeom>
          <a:solidFill>
            <a:schemeClr val="bg1">
              <a:lumMod val="85000"/>
            </a:schemeClr>
          </a:solidFill>
        </p:spPr>
        <p:txBody>
          <a:bodyPr wrap="square" rtlCol="0">
            <a:spAutoFit/>
          </a:bodyPr>
          <a:lstStyle/>
          <a:p>
            <a:pPr algn="ctr"/>
            <a:r>
              <a:rPr lang="fr-FR" sz="2400" b="1" dirty="0">
                <a:solidFill>
                  <a:srgbClr val="000000"/>
                </a:solidFill>
              </a:rPr>
              <a:t>EXCELLENT PROFIL DE SECURITE DU VACCIN HPV </a:t>
            </a:r>
          </a:p>
        </p:txBody>
      </p:sp>
      <p:sp>
        <p:nvSpPr>
          <p:cNvPr id="11" name="ZoneTexte 10">
            <a:extLst>
              <a:ext uri="{FF2B5EF4-FFF2-40B4-BE49-F238E27FC236}">
                <a16:creationId xmlns:a16="http://schemas.microsoft.com/office/drawing/2014/main" id="{51E767F3-9109-FC4A-8331-858C583DF4DE}"/>
              </a:ext>
            </a:extLst>
          </p:cNvPr>
          <p:cNvSpPr txBox="1"/>
          <p:nvPr/>
        </p:nvSpPr>
        <p:spPr>
          <a:xfrm rot="10800000" flipH="1" flipV="1">
            <a:off x="6299200" y="5966538"/>
            <a:ext cx="4390572" cy="830997"/>
          </a:xfrm>
          <a:prstGeom prst="rect">
            <a:avLst/>
          </a:prstGeom>
          <a:solidFill>
            <a:schemeClr val="bg1"/>
          </a:solidFill>
        </p:spPr>
        <p:txBody>
          <a:bodyPr wrap="square" rtlCol="0">
            <a:spAutoFit/>
          </a:bodyPr>
          <a:lstStyle/>
          <a:p>
            <a:pPr algn="ctr"/>
            <a:r>
              <a:rPr lang="fr-FR" sz="2400" b="1" dirty="0">
                <a:solidFill>
                  <a:srgbClr val="FF0000"/>
                </a:solidFill>
              </a:rPr>
              <a:t>AUCUN PROBLEME DE SECURITE </a:t>
            </a:r>
          </a:p>
          <a:p>
            <a:pPr algn="ctr"/>
            <a:r>
              <a:rPr lang="fr-FR" sz="2400" b="1" dirty="0">
                <a:solidFill>
                  <a:srgbClr val="FF0000"/>
                </a:solidFill>
              </a:rPr>
              <a:t>VACCINALE NOTIFIE</a:t>
            </a:r>
          </a:p>
        </p:txBody>
      </p:sp>
      <p:sp>
        <p:nvSpPr>
          <p:cNvPr id="12" name="ZoneTexte 11">
            <a:extLst>
              <a:ext uri="{FF2B5EF4-FFF2-40B4-BE49-F238E27FC236}">
                <a16:creationId xmlns:a16="http://schemas.microsoft.com/office/drawing/2014/main" id="{052D03F3-493D-EC45-B770-125922CC5F91}"/>
              </a:ext>
            </a:extLst>
          </p:cNvPr>
          <p:cNvSpPr txBox="1"/>
          <p:nvPr/>
        </p:nvSpPr>
        <p:spPr>
          <a:xfrm>
            <a:off x="92597" y="1008141"/>
            <a:ext cx="11951766" cy="892552"/>
          </a:xfrm>
          <a:prstGeom prst="rect">
            <a:avLst/>
          </a:prstGeom>
          <a:solidFill>
            <a:schemeClr val="bg1">
              <a:lumMod val="95000"/>
            </a:schemeClr>
          </a:solidFill>
        </p:spPr>
        <p:txBody>
          <a:bodyPr wrap="square" rtlCol="0">
            <a:spAutoFit/>
          </a:bodyPr>
          <a:lstStyle/>
          <a:p>
            <a:r>
              <a:rPr lang="fr-FR" sz="2600" b="1" dirty="0">
                <a:solidFill>
                  <a:srgbClr val="0054FC"/>
                </a:solidFill>
              </a:rPr>
              <a:t>« COMITE CONSULTATIF MONDIAL SUR LA  SECURITE DES VACCINS » </a:t>
            </a:r>
            <a:r>
              <a:rPr lang="fr-FR" sz="2600" b="1" u="sng" dirty="0">
                <a:solidFill>
                  <a:srgbClr val="0054FC"/>
                </a:solidFill>
              </a:rPr>
              <a:t>(GACVS) </a:t>
            </a:r>
            <a:r>
              <a:rPr lang="fr-FR" sz="2600" b="1" dirty="0">
                <a:solidFill>
                  <a:srgbClr val="0054FC"/>
                </a:solidFill>
              </a:rPr>
              <a:t>DE L’OMS </a:t>
            </a:r>
            <a:r>
              <a:rPr lang="fr-FR" sz="2600" b="1" dirty="0"/>
              <a:t>2 – 3 </a:t>
            </a:r>
            <a:r>
              <a:rPr lang="fr-FR" sz="2600" b="1" dirty="0" err="1"/>
              <a:t>Dec</a:t>
            </a:r>
            <a:r>
              <a:rPr lang="fr-FR" sz="2600" b="1" dirty="0"/>
              <a:t> 2015</a:t>
            </a:r>
          </a:p>
        </p:txBody>
      </p:sp>
      <p:sp>
        <p:nvSpPr>
          <p:cNvPr id="10" name="ZoneTexte 9">
            <a:extLst>
              <a:ext uri="{FF2B5EF4-FFF2-40B4-BE49-F238E27FC236}">
                <a16:creationId xmlns:a16="http://schemas.microsoft.com/office/drawing/2014/main" id="{E50E98E2-4D96-FED0-D25E-F1AD9B370BD4}"/>
              </a:ext>
            </a:extLst>
          </p:cNvPr>
          <p:cNvSpPr txBox="1"/>
          <p:nvPr/>
        </p:nvSpPr>
        <p:spPr>
          <a:xfrm>
            <a:off x="92597" y="0"/>
            <a:ext cx="12099403"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CONTRE LES PAPILLOMAVIRUS HUMAINS</a:t>
            </a:r>
          </a:p>
        </p:txBody>
      </p:sp>
    </p:spTree>
    <p:extLst>
      <p:ext uri="{BB962C8B-B14F-4D97-AF65-F5344CB8AC3E}">
        <p14:creationId xmlns:p14="http://schemas.microsoft.com/office/powerpoint/2010/main" val="242444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t="92776"/>
          <a:stretch/>
        </p:blipFill>
        <p:spPr>
          <a:xfrm>
            <a:off x="214313" y="5977733"/>
            <a:ext cx="11287125" cy="691689"/>
          </a:xfrm>
          <a:prstGeom prst="rect">
            <a:avLst/>
          </a:prstGeom>
        </p:spPr>
      </p:pic>
      <p:sp>
        <p:nvSpPr>
          <p:cNvPr id="2" name="ZoneTexte 1">
            <a:extLst>
              <a:ext uri="{FF2B5EF4-FFF2-40B4-BE49-F238E27FC236}">
                <a16:creationId xmlns:a16="http://schemas.microsoft.com/office/drawing/2014/main" id="{39B4650D-27F7-7A47-96C9-ABFEE7EE1EFE}"/>
              </a:ext>
            </a:extLst>
          </p:cNvPr>
          <p:cNvSpPr txBox="1"/>
          <p:nvPr/>
        </p:nvSpPr>
        <p:spPr>
          <a:xfrm>
            <a:off x="7707710" y="1912929"/>
            <a:ext cx="2872581" cy="523220"/>
          </a:xfrm>
          <a:prstGeom prst="rect">
            <a:avLst/>
          </a:prstGeom>
          <a:solidFill>
            <a:schemeClr val="bg1">
              <a:lumMod val="85000"/>
            </a:schemeClr>
          </a:solidFill>
        </p:spPr>
        <p:txBody>
          <a:bodyPr wrap="none" rtlCol="0">
            <a:spAutoFit/>
          </a:bodyPr>
          <a:lstStyle/>
          <a:p>
            <a:r>
              <a:rPr lang="fr-FR" sz="2800" b="1" dirty="0"/>
              <a:t>RAPPORT de 2017</a:t>
            </a:r>
          </a:p>
        </p:txBody>
      </p:sp>
      <p:sp>
        <p:nvSpPr>
          <p:cNvPr id="9" name="ZoneTexte 8">
            <a:extLst>
              <a:ext uri="{FF2B5EF4-FFF2-40B4-BE49-F238E27FC236}">
                <a16:creationId xmlns:a16="http://schemas.microsoft.com/office/drawing/2014/main" id="{2DD99616-D6C6-1248-AFA4-ED148EE70663}"/>
              </a:ext>
            </a:extLst>
          </p:cNvPr>
          <p:cNvSpPr txBox="1"/>
          <p:nvPr/>
        </p:nvSpPr>
        <p:spPr>
          <a:xfrm>
            <a:off x="214313" y="1886527"/>
            <a:ext cx="7462513" cy="830997"/>
          </a:xfrm>
          <a:prstGeom prst="rect">
            <a:avLst/>
          </a:prstGeom>
          <a:solidFill>
            <a:schemeClr val="bg1">
              <a:lumMod val="95000"/>
            </a:schemeClr>
          </a:solidFill>
        </p:spPr>
        <p:txBody>
          <a:bodyPr wrap="square" rtlCol="0">
            <a:spAutoFit/>
          </a:bodyPr>
          <a:lstStyle/>
          <a:p>
            <a:r>
              <a:rPr lang="fr-FR" sz="2400" b="1" dirty="0">
                <a:solidFill>
                  <a:srgbClr val="0054FC"/>
                </a:solidFill>
              </a:rPr>
              <a:t>« COMITE CONSULTATIF MONDIAL SUR LA </a:t>
            </a:r>
          </a:p>
          <a:p>
            <a:r>
              <a:rPr lang="fr-FR" sz="2400" b="1" dirty="0">
                <a:solidFill>
                  <a:srgbClr val="0054FC"/>
                </a:solidFill>
              </a:rPr>
              <a:t>SECURITE DES VACCINS » </a:t>
            </a:r>
            <a:r>
              <a:rPr lang="fr-FR" sz="2400" b="1" u="sng" dirty="0">
                <a:solidFill>
                  <a:srgbClr val="0054FC"/>
                </a:solidFill>
              </a:rPr>
              <a:t>(GACVS) </a:t>
            </a:r>
            <a:r>
              <a:rPr lang="fr-FR" sz="2400" b="1" dirty="0">
                <a:solidFill>
                  <a:srgbClr val="0054FC"/>
                </a:solidFill>
              </a:rPr>
              <a:t>DE L’OMS </a:t>
            </a:r>
            <a:endParaRPr lang="fr-FR" sz="2400" b="1" dirty="0"/>
          </a:p>
        </p:txBody>
      </p:sp>
      <p:sp>
        <p:nvSpPr>
          <p:cNvPr id="10" name="Rectangle 9">
            <a:extLst>
              <a:ext uri="{FF2B5EF4-FFF2-40B4-BE49-F238E27FC236}">
                <a16:creationId xmlns:a16="http://schemas.microsoft.com/office/drawing/2014/main" id="{0CA3EF2E-7082-444D-80C9-42069B6EF852}"/>
              </a:ext>
            </a:extLst>
          </p:cNvPr>
          <p:cNvSpPr/>
          <p:nvPr/>
        </p:nvSpPr>
        <p:spPr>
          <a:xfrm>
            <a:off x="2821174" y="6323577"/>
            <a:ext cx="7012505" cy="584775"/>
          </a:xfrm>
          <a:prstGeom prst="rect">
            <a:avLst/>
          </a:prstGeom>
        </p:spPr>
        <p:txBody>
          <a:bodyPr wrap="square">
            <a:spAutoFit/>
          </a:bodyPr>
          <a:lstStyle/>
          <a:p>
            <a:pPr algn="ctr"/>
            <a:r>
              <a:rPr lang="fr-SN" sz="3200" b="1" dirty="0">
                <a:solidFill>
                  <a:srgbClr val="C00000"/>
                </a:solidFill>
                <a:latin typeface="Arial" panose="020B0604020202020204" pitchFamily="34" charset="0"/>
              </a:rPr>
              <a:t>Sécurité  mondiale des vaccins</a:t>
            </a:r>
          </a:p>
        </p:txBody>
      </p:sp>
      <p:sp>
        <p:nvSpPr>
          <p:cNvPr id="3" name="Espace réservé du numéro de diapositive 2"/>
          <p:cNvSpPr>
            <a:spLocks noGrp="1"/>
          </p:cNvSpPr>
          <p:nvPr>
            <p:ph type="sldNum" sz="quarter" idx="12"/>
          </p:nvPr>
        </p:nvSpPr>
        <p:spPr/>
        <p:txBody>
          <a:bodyPr/>
          <a:lstStyle/>
          <a:p>
            <a:fld id="{40443384-7D2B-3147-BE88-5386435978A8}" type="slidenum">
              <a:rPr lang="fr-FR" smtClean="0"/>
              <a:t>21</a:t>
            </a:fld>
            <a:endParaRPr lang="fr-FR"/>
          </a:p>
        </p:txBody>
      </p:sp>
      <p:pic>
        <p:nvPicPr>
          <p:cNvPr id="4" name="Image 3">
            <a:extLst>
              <a:ext uri="{FF2B5EF4-FFF2-40B4-BE49-F238E27FC236}">
                <a16:creationId xmlns:a16="http://schemas.microsoft.com/office/drawing/2014/main" id="{B22642C9-FEA2-081D-77DC-C615E5AF6397}"/>
              </a:ext>
            </a:extLst>
          </p:cNvPr>
          <p:cNvPicPr>
            <a:picLocks noChangeAspect="1"/>
          </p:cNvPicPr>
          <p:nvPr/>
        </p:nvPicPr>
        <p:blipFill rotWithShape="1">
          <a:blip r:embed="rId3"/>
          <a:srcRect l="18716" t="74147" r="63302" b="19755"/>
          <a:stretch/>
        </p:blipFill>
        <p:spPr>
          <a:xfrm>
            <a:off x="8800917" y="3002160"/>
            <a:ext cx="1531950" cy="366620"/>
          </a:xfrm>
          <a:prstGeom prst="rect">
            <a:avLst/>
          </a:prstGeom>
        </p:spPr>
      </p:pic>
      <p:pic>
        <p:nvPicPr>
          <p:cNvPr id="6" name="Image 5">
            <a:extLst>
              <a:ext uri="{FF2B5EF4-FFF2-40B4-BE49-F238E27FC236}">
                <a16:creationId xmlns:a16="http://schemas.microsoft.com/office/drawing/2014/main" id="{4E73F1D1-133F-56E8-957D-AE8837B60AA4}"/>
              </a:ext>
            </a:extLst>
          </p:cNvPr>
          <p:cNvPicPr>
            <a:picLocks noChangeAspect="1"/>
          </p:cNvPicPr>
          <p:nvPr/>
        </p:nvPicPr>
        <p:blipFill rotWithShape="1">
          <a:blip r:embed="rId3"/>
          <a:srcRect l="38299" t="56185" r="13116"/>
          <a:stretch/>
        </p:blipFill>
        <p:spPr>
          <a:xfrm>
            <a:off x="814388" y="3625990"/>
            <a:ext cx="9258300" cy="2296434"/>
          </a:xfrm>
          <a:prstGeom prst="rect">
            <a:avLst/>
          </a:prstGeom>
        </p:spPr>
      </p:pic>
      <p:sp>
        <p:nvSpPr>
          <p:cNvPr id="8" name="ZoneTexte 7">
            <a:extLst>
              <a:ext uri="{FF2B5EF4-FFF2-40B4-BE49-F238E27FC236}">
                <a16:creationId xmlns:a16="http://schemas.microsoft.com/office/drawing/2014/main" id="{0E162EEB-2B25-7F7B-B720-6C743DA07BB4}"/>
              </a:ext>
            </a:extLst>
          </p:cNvPr>
          <p:cNvSpPr txBox="1"/>
          <p:nvPr/>
        </p:nvSpPr>
        <p:spPr>
          <a:xfrm>
            <a:off x="92597" y="0"/>
            <a:ext cx="12099403"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CONTRE LES PAPILLOMAVIRUS HUMAINS</a:t>
            </a:r>
          </a:p>
        </p:txBody>
      </p:sp>
      <p:sp>
        <p:nvSpPr>
          <p:cNvPr id="12" name="ZoneTexte 11">
            <a:extLst>
              <a:ext uri="{FF2B5EF4-FFF2-40B4-BE49-F238E27FC236}">
                <a16:creationId xmlns:a16="http://schemas.microsoft.com/office/drawing/2014/main" id="{A4A1C3C3-29C1-C194-8FC4-EC32BDFBE187}"/>
              </a:ext>
            </a:extLst>
          </p:cNvPr>
          <p:cNvSpPr txBox="1"/>
          <p:nvPr/>
        </p:nvSpPr>
        <p:spPr>
          <a:xfrm>
            <a:off x="542925" y="900113"/>
            <a:ext cx="4047134" cy="707886"/>
          </a:xfrm>
          <a:prstGeom prst="rect">
            <a:avLst/>
          </a:prstGeom>
          <a:noFill/>
        </p:spPr>
        <p:txBody>
          <a:bodyPr wrap="none" rtlCol="0">
            <a:spAutoFit/>
          </a:bodyPr>
          <a:lstStyle/>
          <a:p>
            <a:r>
              <a:rPr lang="fr-FR" sz="4000" b="1" dirty="0">
                <a:solidFill>
                  <a:srgbClr val="C00000"/>
                </a:solidFill>
              </a:rPr>
              <a:t>Effets indésirables</a:t>
            </a:r>
          </a:p>
        </p:txBody>
      </p:sp>
    </p:spTree>
    <p:extLst>
      <p:ext uri="{BB962C8B-B14F-4D97-AF65-F5344CB8AC3E}">
        <p14:creationId xmlns:p14="http://schemas.microsoft.com/office/powerpoint/2010/main" val="567944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a:srcRect l="-7494" t="9940" r="50328" b="20073"/>
          <a:stretch/>
        </p:blipFill>
        <p:spPr>
          <a:xfrm>
            <a:off x="282832" y="230188"/>
            <a:ext cx="5227320" cy="5301308"/>
          </a:xfrm>
          <a:prstGeom prst="rect">
            <a:avLst/>
          </a:prstGeom>
        </p:spPr>
      </p:pic>
      <p:sp>
        <p:nvSpPr>
          <p:cNvPr id="2" name="ZoneTexte 1">
            <a:extLst>
              <a:ext uri="{FF2B5EF4-FFF2-40B4-BE49-F238E27FC236}">
                <a16:creationId xmlns:a16="http://schemas.microsoft.com/office/drawing/2014/main" id="{F9780DA9-DF51-7B49-A493-925277419F8B}"/>
              </a:ext>
            </a:extLst>
          </p:cNvPr>
          <p:cNvSpPr txBox="1"/>
          <p:nvPr/>
        </p:nvSpPr>
        <p:spPr>
          <a:xfrm>
            <a:off x="6918961" y="1112520"/>
            <a:ext cx="184731" cy="369332"/>
          </a:xfrm>
          <a:prstGeom prst="rect">
            <a:avLst/>
          </a:prstGeom>
          <a:noFill/>
        </p:spPr>
        <p:txBody>
          <a:bodyPr wrap="none" rtlCol="0">
            <a:spAutoFit/>
          </a:bodyPr>
          <a:lstStyle/>
          <a:p>
            <a:endParaRPr lang="fr-FR" dirty="0"/>
          </a:p>
        </p:txBody>
      </p:sp>
      <p:sp>
        <p:nvSpPr>
          <p:cNvPr id="10" name="Titre 1">
            <a:extLst>
              <a:ext uri="{FF2B5EF4-FFF2-40B4-BE49-F238E27FC236}">
                <a16:creationId xmlns:a16="http://schemas.microsoft.com/office/drawing/2014/main" id="{7896947B-26B0-964A-A0A3-A78E7F4C8035}"/>
              </a:ext>
            </a:extLst>
          </p:cNvPr>
          <p:cNvSpPr txBox="1">
            <a:spLocks/>
          </p:cNvSpPr>
          <p:nvPr/>
        </p:nvSpPr>
        <p:spPr>
          <a:xfrm>
            <a:off x="91440" y="1089255"/>
            <a:ext cx="6004560" cy="41586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400" b="1" dirty="0">
                <a:highlight>
                  <a:srgbClr val="C0C0C0"/>
                </a:highlight>
              </a:rPr>
              <a:t>ETUDE DE LA TOLERANCE DU GARDASIL</a:t>
            </a:r>
          </a:p>
        </p:txBody>
      </p:sp>
      <p:pic>
        <p:nvPicPr>
          <p:cNvPr id="11" name="Image 10">
            <a:extLst>
              <a:ext uri="{FF2B5EF4-FFF2-40B4-BE49-F238E27FC236}">
                <a16:creationId xmlns:a16="http://schemas.microsoft.com/office/drawing/2014/main" id="{7B341726-06AC-AE47-9B92-DF9F2C28B662}"/>
              </a:ext>
            </a:extLst>
          </p:cNvPr>
          <p:cNvPicPr>
            <a:picLocks noChangeAspect="1"/>
          </p:cNvPicPr>
          <p:nvPr/>
        </p:nvPicPr>
        <p:blipFill rotWithShape="1">
          <a:blip r:embed="rId2"/>
          <a:srcRect l="57667" t="19679" b="21109"/>
          <a:stretch/>
        </p:blipFill>
        <p:spPr>
          <a:xfrm>
            <a:off x="8106727" y="1053361"/>
            <a:ext cx="3870960" cy="4418976"/>
          </a:xfrm>
          <a:prstGeom prst="rect">
            <a:avLst/>
          </a:prstGeom>
        </p:spPr>
      </p:pic>
      <p:pic>
        <p:nvPicPr>
          <p:cNvPr id="12" name="Image 11">
            <a:extLst>
              <a:ext uri="{FF2B5EF4-FFF2-40B4-BE49-F238E27FC236}">
                <a16:creationId xmlns:a16="http://schemas.microsoft.com/office/drawing/2014/main" id="{33B6959D-EB06-7C4B-A508-8F02448838E3}"/>
              </a:ext>
            </a:extLst>
          </p:cNvPr>
          <p:cNvPicPr>
            <a:picLocks noChangeAspect="1"/>
          </p:cNvPicPr>
          <p:nvPr/>
        </p:nvPicPr>
        <p:blipFill rotWithShape="1">
          <a:blip r:embed="rId2"/>
          <a:srcRect t="76504"/>
          <a:stretch/>
        </p:blipFill>
        <p:spPr>
          <a:xfrm>
            <a:off x="214313" y="5341941"/>
            <a:ext cx="11644312" cy="1446693"/>
          </a:xfrm>
          <a:prstGeom prst="rect">
            <a:avLst/>
          </a:prstGeom>
        </p:spPr>
      </p:pic>
      <p:sp>
        <p:nvSpPr>
          <p:cNvPr id="3" name="Espace réservé du numéro de diapositive 2"/>
          <p:cNvSpPr>
            <a:spLocks noGrp="1"/>
          </p:cNvSpPr>
          <p:nvPr>
            <p:ph type="sldNum" sz="quarter" idx="12"/>
          </p:nvPr>
        </p:nvSpPr>
        <p:spPr/>
        <p:txBody>
          <a:bodyPr/>
          <a:lstStyle/>
          <a:p>
            <a:fld id="{40443384-7D2B-3147-BE88-5386435978A8}" type="slidenum">
              <a:rPr lang="fr-FR" smtClean="0"/>
              <a:t>22</a:t>
            </a:fld>
            <a:endParaRPr lang="fr-FR"/>
          </a:p>
        </p:txBody>
      </p:sp>
      <p:sp>
        <p:nvSpPr>
          <p:cNvPr id="4" name="ZoneTexte 3">
            <a:extLst>
              <a:ext uri="{FF2B5EF4-FFF2-40B4-BE49-F238E27FC236}">
                <a16:creationId xmlns:a16="http://schemas.microsoft.com/office/drawing/2014/main" id="{03C0174C-9916-83DD-EFAD-9564EBCFE4FB}"/>
              </a:ext>
            </a:extLst>
          </p:cNvPr>
          <p:cNvSpPr txBox="1"/>
          <p:nvPr/>
        </p:nvSpPr>
        <p:spPr>
          <a:xfrm>
            <a:off x="92597" y="0"/>
            <a:ext cx="12099403"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CONTRE LES PAPILLOMAVIRUS HUMAINS</a:t>
            </a:r>
          </a:p>
        </p:txBody>
      </p:sp>
    </p:spTree>
    <p:extLst>
      <p:ext uri="{BB962C8B-B14F-4D97-AF65-F5344CB8AC3E}">
        <p14:creationId xmlns:p14="http://schemas.microsoft.com/office/powerpoint/2010/main" val="105226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BB9B111-16EC-A922-781F-5AE489140070}"/>
              </a:ext>
            </a:extLst>
          </p:cNvPr>
          <p:cNvSpPr>
            <a:spLocks noGrp="1"/>
          </p:cNvSpPr>
          <p:nvPr>
            <p:ph type="sldNum" sz="quarter" idx="12"/>
          </p:nvPr>
        </p:nvSpPr>
        <p:spPr/>
        <p:txBody>
          <a:bodyPr/>
          <a:lstStyle/>
          <a:p>
            <a:fld id="{40443384-7D2B-3147-BE88-5386435978A8}" type="slidenum">
              <a:rPr lang="fr-FR" smtClean="0"/>
              <a:t>23</a:t>
            </a:fld>
            <a:endParaRPr lang="fr-FR"/>
          </a:p>
        </p:txBody>
      </p:sp>
      <p:pic>
        <p:nvPicPr>
          <p:cNvPr id="6" name="Image 5">
            <a:extLst>
              <a:ext uri="{FF2B5EF4-FFF2-40B4-BE49-F238E27FC236}">
                <a16:creationId xmlns:a16="http://schemas.microsoft.com/office/drawing/2014/main" id="{492BC909-00AC-BC87-901E-6B221E6D5752}"/>
              </a:ext>
            </a:extLst>
          </p:cNvPr>
          <p:cNvPicPr>
            <a:picLocks noChangeAspect="1"/>
          </p:cNvPicPr>
          <p:nvPr/>
        </p:nvPicPr>
        <p:blipFill>
          <a:blip r:embed="rId2"/>
          <a:stretch>
            <a:fillRect/>
          </a:stretch>
        </p:blipFill>
        <p:spPr>
          <a:xfrm>
            <a:off x="1524000" y="1053886"/>
            <a:ext cx="9144000" cy="5804115"/>
          </a:xfrm>
          <a:prstGeom prst="rect">
            <a:avLst/>
          </a:prstGeom>
        </p:spPr>
      </p:pic>
      <p:sp>
        <p:nvSpPr>
          <p:cNvPr id="3" name="ZoneTexte 2">
            <a:extLst>
              <a:ext uri="{FF2B5EF4-FFF2-40B4-BE49-F238E27FC236}">
                <a16:creationId xmlns:a16="http://schemas.microsoft.com/office/drawing/2014/main" id="{DA21156C-59F6-073C-2A73-A1103A9CED45}"/>
              </a:ext>
            </a:extLst>
          </p:cNvPr>
          <p:cNvSpPr txBox="1"/>
          <p:nvPr/>
        </p:nvSpPr>
        <p:spPr>
          <a:xfrm>
            <a:off x="92597" y="0"/>
            <a:ext cx="12099403"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CONTRE LES PAPILLOMAVIRUS HUMAINS</a:t>
            </a:r>
          </a:p>
        </p:txBody>
      </p:sp>
    </p:spTree>
    <p:extLst>
      <p:ext uri="{BB962C8B-B14F-4D97-AF65-F5344CB8AC3E}">
        <p14:creationId xmlns:p14="http://schemas.microsoft.com/office/powerpoint/2010/main" val="591099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888CBC-1B90-C945-9323-F5C03B6234BE}"/>
              </a:ext>
            </a:extLst>
          </p:cNvPr>
          <p:cNvSpPr/>
          <p:nvPr/>
        </p:nvSpPr>
        <p:spPr>
          <a:xfrm>
            <a:off x="357188" y="883171"/>
            <a:ext cx="11329987" cy="6401753"/>
          </a:xfrm>
          <a:prstGeom prst="rect">
            <a:avLst/>
          </a:prstGeom>
        </p:spPr>
        <p:txBody>
          <a:bodyPr wrap="square">
            <a:spAutoFit/>
          </a:bodyPr>
          <a:lstStyle/>
          <a:p>
            <a:r>
              <a:rPr lang="en-US" sz="2800" b="1" spc="38" dirty="0"/>
              <a:t>Deux </a:t>
            </a:r>
            <a:r>
              <a:rPr lang="en-US" sz="2800" b="1" i="1" spc="38" dirty="0"/>
              <a:t>end points pour évaluer </a:t>
            </a:r>
            <a:r>
              <a:rPr lang="en-US" sz="2800" b="1" i="1" spc="38" dirty="0" err="1"/>
              <a:t>l’éfficacité</a:t>
            </a:r>
            <a:endParaRPr lang="en-US" sz="2800" b="1" i="1" spc="38" dirty="0"/>
          </a:p>
          <a:p>
            <a:pPr lvl="1"/>
            <a:endParaRPr lang="en-US" sz="2800" b="1" i="1" spc="38" dirty="0">
              <a:solidFill>
                <a:srgbClr val="0054FC"/>
              </a:solidFill>
            </a:endParaRPr>
          </a:p>
          <a:p>
            <a:pPr marL="914400" lvl="1" indent="-457200">
              <a:buFont typeface="+mj-lt"/>
              <a:buAutoNum type="arabicPeriod"/>
            </a:pPr>
            <a:r>
              <a:rPr lang="en-US" sz="2800" b="1" i="1" spc="38" dirty="0">
                <a:solidFill>
                  <a:srgbClr val="0054FC"/>
                </a:solidFill>
              </a:rPr>
              <a:t>A partir des  anomalies  du </a:t>
            </a:r>
            <a:r>
              <a:rPr lang="en-US" sz="2800" b="1" i="1" u="sng" spc="38" dirty="0">
                <a:solidFill>
                  <a:schemeClr val="accent2"/>
                </a:solidFill>
              </a:rPr>
              <a:t>frottis </a:t>
            </a:r>
            <a:r>
              <a:rPr lang="en-US" sz="2800" b="1" i="1" u="sng" spc="38" dirty="0" err="1">
                <a:solidFill>
                  <a:schemeClr val="accent2"/>
                </a:solidFill>
              </a:rPr>
              <a:t>cervico</a:t>
            </a:r>
            <a:r>
              <a:rPr lang="en-US" sz="2800" b="1" i="1" u="sng" spc="38" dirty="0">
                <a:solidFill>
                  <a:schemeClr val="accent2"/>
                </a:solidFill>
              </a:rPr>
              <a:t> vaginal</a:t>
            </a:r>
            <a:r>
              <a:rPr lang="en-US" sz="2800" b="1" i="1" spc="38" dirty="0">
                <a:solidFill>
                  <a:schemeClr val="accent2"/>
                </a:solidFill>
              </a:rPr>
              <a:t>  (CIN </a:t>
            </a:r>
            <a:r>
              <a:rPr lang="en-US" sz="2800" b="1" i="1" spc="38" dirty="0">
                <a:solidFill>
                  <a:srgbClr val="0054FC"/>
                </a:solidFill>
              </a:rPr>
              <a:t>et</a:t>
            </a:r>
          </a:p>
          <a:p>
            <a:pPr lvl="1"/>
            <a:r>
              <a:rPr lang="en-US" sz="2800" b="1" i="1" spc="38" dirty="0">
                <a:solidFill>
                  <a:srgbClr val="0054FC"/>
                </a:solidFill>
              </a:rPr>
              <a:t>Des </a:t>
            </a:r>
            <a:r>
              <a:rPr lang="en-US" sz="2800" b="1" i="1" spc="38" dirty="0" err="1">
                <a:solidFill>
                  <a:srgbClr val="0054FC"/>
                </a:solidFill>
              </a:rPr>
              <a:t>verrues</a:t>
            </a:r>
            <a:r>
              <a:rPr lang="en-US" sz="2800" b="1" i="1" spc="38" dirty="0">
                <a:solidFill>
                  <a:srgbClr val="0054FC"/>
                </a:solidFill>
              </a:rPr>
              <a:t> </a:t>
            </a:r>
            <a:r>
              <a:rPr lang="en-US" sz="2800" b="1" i="1" spc="38" dirty="0" err="1">
                <a:solidFill>
                  <a:srgbClr val="0054FC"/>
                </a:solidFill>
              </a:rPr>
              <a:t>génitales</a:t>
            </a:r>
            <a:r>
              <a:rPr lang="en-US" sz="2800" b="1" i="1" spc="38" dirty="0">
                <a:solidFill>
                  <a:srgbClr val="0054FC"/>
                </a:solidFill>
              </a:rPr>
              <a:t>  </a:t>
            </a:r>
            <a:r>
              <a:rPr lang="en-US" sz="2800" b="1" spc="38" dirty="0">
                <a:solidFill>
                  <a:srgbClr val="C00000"/>
                </a:solidFill>
              </a:rPr>
              <a:t>(</a:t>
            </a:r>
            <a:r>
              <a:rPr lang="en-US" sz="2800" b="1" dirty="0">
                <a:solidFill>
                  <a:srgbClr val="C00000"/>
                </a:solidFill>
                <a:cs typeface="Arial" charset="0"/>
              </a:rPr>
              <a:t>Incidence de la </a:t>
            </a:r>
            <a:r>
              <a:rPr lang="en-US" sz="2800" b="1" dirty="0" err="1">
                <a:solidFill>
                  <a:srgbClr val="C00000"/>
                </a:solidFill>
                <a:cs typeface="Arial" charset="0"/>
              </a:rPr>
              <a:t>maladie</a:t>
            </a:r>
            <a:r>
              <a:rPr lang="en-US" sz="2800" b="1" dirty="0">
                <a:solidFill>
                  <a:srgbClr val="C00000"/>
                </a:solidFill>
                <a:cs typeface="Arial" charset="0"/>
              </a:rPr>
              <a:t>)</a:t>
            </a:r>
          </a:p>
          <a:p>
            <a:pPr lvl="1"/>
            <a:endParaRPr lang="en-US" sz="2800" b="1" i="1" spc="38" dirty="0">
              <a:solidFill>
                <a:srgbClr val="0054FC"/>
              </a:solidFill>
            </a:endParaRPr>
          </a:p>
          <a:p>
            <a:pPr lvl="1"/>
            <a:endParaRPr lang="en-US" sz="2800" b="1" i="1" spc="38" dirty="0">
              <a:solidFill>
                <a:srgbClr val="0054FC"/>
              </a:solidFill>
            </a:endParaRPr>
          </a:p>
          <a:p>
            <a:pPr lvl="1"/>
            <a:r>
              <a:rPr lang="en-US" sz="2800" b="1" i="1" spc="38" dirty="0">
                <a:solidFill>
                  <a:srgbClr val="0054FC"/>
                </a:solidFill>
              </a:rPr>
              <a:t> </a:t>
            </a:r>
          </a:p>
          <a:p>
            <a:pPr lvl="1"/>
            <a:endParaRPr lang="en-US" sz="2800" b="1" i="1" spc="38" dirty="0">
              <a:solidFill>
                <a:srgbClr val="0054FC"/>
              </a:solidFill>
            </a:endParaRPr>
          </a:p>
          <a:p>
            <a:pPr lvl="1"/>
            <a:endParaRPr lang="en-US" sz="2800" b="1" i="1" spc="38" dirty="0">
              <a:solidFill>
                <a:srgbClr val="0054FC"/>
              </a:solidFill>
            </a:endParaRPr>
          </a:p>
          <a:p>
            <a:pPr lvl="1"/>
            <a:endParaRPr lang="en-US" sz="2800" b="1" i="1" spc="38" dirty="0">
              <a:solidFill>
                <a:srgbClr val="0054FC"/>
              </a:solidFill>
            </a:endParaRPr>
          </a:p>
          <a:p>
            <a:pPr lvl="1"/>
            <a:r>
              <a:rPr lang="en-US" sz="2800" b="1" i="1" spc="38" dirty="0">
                <a:solidFill>
                  <a:srgbClr val="0054FC"/>
                </a:solidFill>
              </a:rPr>
              <a:t> 2.  A partir de la </a:t>
            </a:r>
            <a:r>
              <a:rPr lang="en-US" sz="2800" b="1" i="1" u="sng" spc="38" dirty="0">
                <a:solidFill>
                  <a:schemeClr val="accent2"/>
                </a:solidFill>
              </a:rPr>
              <a:t>prévalence du HPV</a:t>
            </a:r>
          </a:p>
          <a:p>
            <a:pPr lvl="1"/>
            <a:endParaRPr lang="en-US" sz="2800" b="1" i="1" u="sng" spc="38" dirty="0">
              <a:solidFill>
                <a:schemeClr val="accent2"/>
              </a:solidFill>
            </a:endParaRPr>
          </a:p>
          <a:p>
            <a:pPr lvl="1"/>
            <a:endParaRPr lang="en-US" sz="2800" b="1" i="1" spc="38" dirty="0">
              <a:solidFill>
                <a:srgbClr val="0054FC"/>
              </a:solidFill>
            </a:endParaRPr>
          </a:p>
          <a:p>
            <a:endParaRPr lang="en-US" sz="2800" b="1" spc="38" dirty="0"/>
          </a:p>
          <a:p>
            <a:endParaRPr lang="fr-FR" dirty="0"/>
          </a:p>
        </p:txBody>
      </p:sp>
      <p:pic>
        <p:nvPicPr>
          <p:cNvPr id="6" name="Picture 2" descr="Résultat de recherche d'images pour &quot;généralités&quot;">
            <a:extLst>
              <a:ext uri="{FF2B5EF4-FFF2-40B4-BE49-F238E27FC236}">
                <a16:creationId xmlns:a16="http://schemas.microsoft.com/office/drawing/2014/main" id="{91765F78-C285-1E4F-A577-8522954FE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1863" y="5402169"/>
            <a:ext cx="463858" cy="90480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fld id="{40443384-7D2B-3147-BE88-5386435978A8}" type="slidenum">
              <a:rPr lang="fr-FR" smtClean="0"/>
              <a:t>24</a:t>
            </a:fld>
            <a:endParaRPr lang="fr-FR"/>
          </a:p>
        </p:txBody>
      </p:sp>
      <p:sp>
        <p:nvSpPr>
          <p:cNvPr id="3" name="Espace réservé du contenu 2">
            <a:extLst>
              <a:ext uri="{FF2B5EF4-FFF2-40B4-BE49-F238E27FC236}">
                <a16:creationId xmlns:a16="http://schemas.microsoft.com/office/drawing/2014/main" id="{34A5D1E9-F6E7-29E2-0043-BEA3A9D84F8A}"/>
              </a:ext>
            </a:extLst>
          </p:cNvPr>
          <p:cNvSpPr txBox="1">
            <a:spLocks/>
          </p:cNvSpPr>
          <p:nvPr/>
        </p:nvSpPr>
        <p:spPr>
          <a:xfrm>
            <a:off x="1285875" y="2815069"/>
            <a:ext cx="9501188" cy="1714500"/>
          </a:xfrm>
          <a:prstGeom prst="rect">
            <a:avLst/>
          </a:prstGeom>
        </p:spPr>
        <p:txBody>
          <a:bodyPr>
            <a:normAutofit fontScale="3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8600" b="1" dirty="0">
                <a:latin typeface="Arial" charset="0"/>
                <a:cs typeface="Arial" charset="0"/>
              </a:rPr>
              <a:t>AIS </a:t>
            </a:r>
            <a:r>
              <a:rPr lang="en-US" sz="8600" dirty="0">
                <a:latin typeface="Arial" charset="0"/>
                <a:cs typeface="Arial" charset="0"/>
              </a:rPr>
              <a:t>= </a:t>
            </a:r>
            <a:r>
              <a:rPr lang="en-US" sz="8600" dirty="0" err="1">
                <a:latin typeface="Arial" charset="0"/>
                <a:cs typeface="Arial" charset="0"/>
              </a:rPr>
              <a:t>Adénocarcinome</a:t>
            </a:r>
            <a:r>
              <a:rPr lang="en-US" sz="8600" dirty="0">
                <a:latin typeface="Arial" charset="0"/>
                <a:cs typeface="Arial" charset="0"/>
              </a:rPr>
              <a:t> in situ;</a:t>
            </a:r>
            <a:r>
              <a:rPr lang="en-US" sz="8600" b="1" dirty="0">
                <a:latin typeface="Arial" charset="0"/>
                <a:cs typeface="Arial" charset="0"/>
              </a:rPr>
              <a:t> CI </a:t>
            </a:r>
            <a:r>
              <a:rPr lang="en-US" sz="8600" dirty="0">
                <a:latin typeface="Arial" charset="0"/>
                <a:cs typeface="Arial" charset="0"/>
              </a:rPr>
              <a:t>= Confidence </a:t>
            </a:r>
            <a:r>
              <a:rPr lang="en-US" sz="8600" dirty="0" err="1">
                <a:latin typeface="Arial" charset="0"/>
                <a:cs typeface="Arial" charset="0"/>
              </a:rPr>
              <a:t>intervalle</a:t>
            </a:r>
            <a:r>
              <a:rPr lang="en-US" sz="8600" dirty="0">
                <a:latin typeface="Arial" charset="0"/>
                <a:cs typeface="Arial" charset="0"/>
              </a:rPr>
              <a:t>; </a:t>
            </a:r>
          </a:p>
          <a:p>
            <a:pPr marL="0" indent="0">
              <a:buNone/>
            </a:pPr>
            <a:r>
              <a:rPr lang="en-US" sz="8600" b="1" dirty="0">
                <a:solidFill>
                  <a:schemeClr val="accent2"/>
                </a:solidFill>
                <a:highlight>
                  <a:srgbClr val="FFFF00"/>
                </a:highlight>
                <a:latin typeface="Arial" charset="0"/>
                <a:cs typeface="Arial" charset="0"/>
              </a:rPr>
              <a:t>CIN</a:t>
            </a:r>
            <a:r>
              <a:rPr lang="en-US" sz="8600" dirty="0">
                <a:solidFill>
                  <a:schemeClr val="accent2"/>
                </a:solidFill>
                <a:highlight>
                  <a:srgbClr val="FFFF00"/>
                </a:highlight>
                <a:latin typeface="Arial" charset="0"/>
                <a:cs typeface="Arial" charset="0"/>
              </a:rPr>
              <a:t> =</a:t>
            </a:r>
            <a:r>
              <a:rPr lang="en-US" sz="8600" dirty="0" err="1">
                <a:solidFill>
                  <a:schemeClr val="accent2"/>
                </a:solidFill>
                <a:highlight>
                  <a:srgbClr val="FFFF00"/>
                </a:highlight>
                <a:latin typeface="Arial" charset="0"/>
                <a:cs typeface="Arial" charset="0"/>
              </a:rPr>
              <a:t>Néoplasie</a:t>
            </a:r>
            <a:r>
              <a:rPr lang="en-US" sz="8600" dirty="0">
                <a:solidFill>
                  <a:schemeClr val="accent2"/>
                </a:solidFill>
                <a:highlight>
                  <a:srgbClr val="FFFF00"/>
                </a:highlight>
                <a:latin typeface="Arial" charset="0"/>
                <a:cs typeface="Arial" charset="0"/>
              </a:rPr>
              <a:t> cervicale </a:t>
            </a:r>
            <a:r>
              <a:rPr lang="en-US" sz="8600" dirty="0" err="1">
                <a:solidFill>
                  <a:schemeClr val="accent2"/>
                </a:solidFill>
                <a:highlight>
                  <a:srgbClr val="FFFF00"/>
                </a:highlight>
                <a:latin typeface="Arial" charset="0"/>
                <a:cs typeface="Arial" charset="0"/>
              </a:rPr>
              <a:t>intraépithéliale</a:t>
            </a:r>
            <a:r>
              <a:rPr lang="en-US" sz="8600" dirty="0">
                <a:solidFill>
                  <a:schemeClr val="accent2"/>
                </a:solidFill>
                <a:highlight>
                  <a:srgbClr val="FFFF00"/>
                </a:highlight>
                <a:latin typeface="Arial" charset="0"/>
                <a:cs typeface="Arial" charset="0"/>
              </a:rPr>
              <a:t>”</a:t>
            </a:r>
          </a:p>
          <a:p>
            <a:pPr marL="0" indent="0">
              <a:buNone/>
            </a:pPr>
            <a:r>
              <a:rPr lang="fr-SN" sz="8600" b="1" dirty="0" err="1"/>
              <a:t>VaIN</a:t>
            </a:r>
            <a:r>
              <a:rPr lang="fr-SN" sz="8600" b="1" dirty="0"/>
              <a:t> = </a:t>
            </a:r>
            <a:r>
              <a:rPr lang="fr-SN" sz="8600" b="1" dirty="0" err="1"/>
              <a:t>Neoplasia</a:t>
            </a:r>
            <a:r>
              <a:rPr lang="fr-SN" sz="8600" b="1" dirty="0"/>
              <a:t>  Vaginale </a:t>
            </a:r>
            <a:r>
              <a:rPr lang="fr-SN" sz="8600" b="1" dirty="0" err="1"/>
              <a:t>intraepitheliale</a:t>
            </a:r>
            <a:endParaRPr lang="fr-SN" sz="8600" b="1" dirty="0"/>
          </a:p>
          <a:p>
            <a:pPr marL="0" indent="0">
              <a:buNone/>
            </a:pPr>
            <a:r>
              <a:rPr lang="fr-SN" sz="8600" b="1" dirty="0"/>
              <a:t>VIN = </a:t>
            </a:r>
            <a:r>
              <a:rPr lang="fr-SN" sz="8600" dirty="0" err="1">
                <a:solidFill>
                  <a:srgbClr val="545454"/>
                </a:solidFill>
                <a:latin typeface="arial" panose="020B0604020202020204" pitchFamily="34" charset="0"/>
              </a:rPr>
              <a:t>neoplasia</a:t>
            </a:r>
            <a:r>
              <a:rPr lang="fr-SN" sz="8600" dirty="0">
                <a:solidFill>
                  <a:srgbClr val="545454"/>
                </a:solidFill>
                <a:latin typeface="arial" panose="020B0604020202020204" pitchFamily="34" charset="0"/>
              </a:rPr>
              <a:t> Vulvaire  </a:t>
            </a:r>
            <a:r>
              <a:rPr lang="fr-SN" sz="8600" dirty="0" err="1">
                <a:solidFill>
                  <a:srgbClr val="545454"/>
                </a:solidFill>
                <a:latin typeface="arial" panose="020B0604020202020204" pitchFamily="34" charset="0"/>
              </a:rPr>
              <a:t>intra-epitheliale</a:t>
            </a:r>
            <a:r>
              <a:rPr lang="fr-SN" sz="8600" dirty="0">
                <a:solidFill>
                  <a:srgbClr val="545454"/>
                </a:solidFill>
                <a:latin typeface="arial" panose="020B0604020202020204" pitchFamily="34" charset="0"/>
              </a:rPr>
              <a:t> </a:t>
            </a:r>
          </a:p>
          <a:p>
            <a:pPr marL="0" indent="0">
              <a:buNone/>
            </a:pPr>
            <a:endParaRPr lang="en-US" sz="4400" b="1" dirty="0">
              <a:latin typeface="Arial" charset="0"/>
              <a:cs typeface="Arial" charset="0"/>
            </a:endParaRPr>
          </a:p>
        </p:txBody>
      </p:sp>
      <p:sp>
        <p:nvSpPr>
          <p:cNvPr id="7" name="Rectangle 6">
            <a:extLst>
              <a:ext uri="{FF2B5EF4-FFF2-40B4-BE49-F238E27FC236}">
                <a16:creationId xmlns:a16="http://schemas.microsoft.com/office/drawing/2014/main" id="{2D1295E0-20A6-D3E7-3520-E5C42B59ED82}"/>
              </a:ext>
            </a:extLst>
          </p:cNvPr>
          <p:cNvSpPr/>
          <p:nvPr/>
        </p:nvSpPr>
        <p:spPr>
          <a:xfrm>
            <a:off x="2012300" y="5727396"/>
            <a:ext cx="7909563" cy="628955"/>
          </a:xfrm>
          <a:prstGeom prst="rect">
            <a:avLst/>
          </a:prstGeom>
        </p:spPr>
        <p:txBody>
          <a:bodyPr wrap="square">
            <a:spAutoFit/>
          </a:bodyPr>
          <a:lstStyle/>
          <a:p>
            <a:pPr lvl="1">
              <a:lnSpc>
                <a:spcPct val="120000"/>
              </a:lnSpc>
            </a:pPr>
            <a:r>
              <a:rPr lang="en-US" sz="3200" dirty="0" err="1">
                <a:highlight>
                  <a:srgbClr val="C0C0C0"/>
                </a:highlight>
                <a:latin typeface="Arial" charset="0"/>
                <a:cs typeface="Arial" charset="0"/>
              </a:rPr>
              <a:t>Efficacité</a:t>
            </a:r>
            <a:r>
              <a:rPr lang="en-US" sz="3200" dirty="0">
                <a:highlight>
                  <a:srgbClr val="C0C0C0"/>
                </a:highlight>
                <a:latin typeface="Arial" charset="0"/>
                <a:cs typeface="Arial" charset="0"/>
              </a:rPr>
              <a:t> du </a:t>
            </a:r>
            <a:r>
              <a:rPr lang="en-US" sz="3200" dirty="0" err="1">
                <a:highlight>
                  <a:srgbClr val="C0C0C0"/>
                </a:highlight>
                <a:latin typeface="Arial" charset="0"/>
                <a:cs typeface="Arial" charset="0"/>
              </a:rPr>
              <a:t>vaccin</a:t>
            </a:r>
            <a:r>
              <a:rPr lang="en-US" sz="3200" dirty="0">
                <a:highlight>
                  <a:srgbClr val="C0C0C0"/>
                </a:highlight>
                <a:latin typeface="Arial" charset="0"/>
                <a:cs typeface="Arial" charset="0"/>
              </a:rPr>
              <a:t> </a:t>
            </a:r>
            <a:r>
              <a:rPr lang="en-US" sz="3200" dirty="0" err="1">
                <a:highlight>
                  <a:srgbClr val="C0C0C0"/>
                </a:highlight>
                <a:latin typeface="Arial" charset="0"/>
                <a:cs typeface="Arial" charset="0"/>
              </a:rPr>
              <a:t>présumé</a:t>
            </a:r>
            <a:r>
              <a:rPr lang="en-US" sz="3200" dirty="0">
                <a:highlight>
                  <a:srgbClr val="C0C0C0"/>
                </a:highlight>
                <a:latin typeface="Arial" charset="0"/>
                <a:cs typeface="Arial" charset="0"/>
              </a:rPr>
              <a:t> </a:t>
            </a:r>
            <a:r>
              <a:rPr lang="en-US" sz="3200" b="1" dirty="0">
                <a:highlight>
                  <a:srgbClr val="C0C0C0"/>
                </a:highlight>
                <a:latin typeface="Arial" charset="0"/>
                <a:cs typeface="Arial" charset="0"/>
              </a:rPr>
              <a:t>= </a:t>
            </a:r>
            <a:r>
              <a:rPr lang="en-US" sz="3200" b="1" u="sng" dirty="0">
                <a:highlight>
                  <a:srgbClr val="C0C0C0"/>
                </a:highlight>
                <a:latin typeface="Arial" charset="0"/>
                <a:cs typeface="Arial" charset="0"/>
              </a:rPr>
              <a:t>90%</a:t>
            </a:r>
          </a:p>
        </p:txBody>
      </p:sp>
      <p:sp>
        <p:nvSpPr>
          <p:cNvPr id="8" name="ZoneTexte 7">
            <a:extLst>
              <a:ext uri="{FF2B5EF4-FFF2-40B4-BE49-F238E27FC236}">
                <a16:creationId xmlns:a16="http://schemas.microsoft.com/office/drawing/2014/main" id="{93871DBE-8832-6A79-799B-93A7ABC5FEE4}"/>
              </a:ext>
            </a:extLst>
          </p:cNvPr>
          <p:cNvSpPr txBox="1"/>
          <p:nvPr/>
        </p:nvSpPr>
        <p:spPr>
          <a:xfrm>
            <a:off x="92597" y="0"/>
            <a:ext cx="12099403"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CONTRE LES PAPILLOMAVIRUS HUMAINS</a:t>
            </a:r>
          </a:p>
        </p:txBody>
      </p:sp>
    </p:spTree>
    <p:extLst>
      <p:ext uri="{BB962C8B-B14F-4D97-AF65-F5344CB8AC3E}">
        <p14:creationId xmlns:p14="http://schemas.microsoft.com/office/powerpoint/2010/main" val="679397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3">
            <a:extLst>
              <a:ext uri="{FF2B5EF4-FFF2-40B4-BE49-F238E27FC236}">
                <a16:creationId xmlns:a16="http://schemas.microsoft.com/office/drawing/2014/main" id="{B39CC411-3ADB-4829-A68C-BCF46C7637AE}"/>
              </a:ext>
            </a:extLst>
          </p:cNvPr>
          <p:cNvSpPr>
            <a:spLocks noGrp="1"/>
          </p:cNvSpPr>
          <p:nvPr>
            <p:ph type="sldNum" sz="quarter" idx="12"/>
          </p:nvPr>
        </p:nvSpPr>
        <p:spPr>
          <a:xfrm>
            <a:off x="8077200" y="6912238"/>
            <a:ext cx="2133600" cy="365125"/>
          </a:xfrm>
        </p:spPr>
        <p:txBody>
          <a:bodyPr/>
          <a:lstStyle>
            <a:lvl1pPr>
              <a:defRPr sz="2200" b="1">
                <a:solidFill>
                  <a:schemeClr val="accent2"/>
                </a:solidFill>
                <a:latin typeface="Calibri" charset="0"/>
                <a:ea typeface="ＭＳ Ｐゴシック" charset="0"/>
              </a:defRPr>
            </a:lvl1pPr>
            <a:lvl2pPr marL="685800" indent="-263525">
              <a:defRPr b="1">
                <a:solidFill>
                  <a:schemeClr val="accent2"/>
                </a:solidFill>
                <a:latin typeface="Calibri" charset="0"/>
                <a:ea typeface="ＭＳ Ｐゴシック" charset="0"/>
              </a:defRPr>
            </a:lvl2pPr>
            <a:lvl3pPr marL="1054100" indent="-209550">
              <a:defRPr sz="1400">
                <a:solidFill>
                  <a:srgbClr val="000000"/>
                </a:solidFill>
                <a:latin typeface="Calibri" charset="0"/>
                <a:ea typeface="ＭＳ Ｐゴシック" charset="0"/>
              </a:defRPr>
            </a:lvl3pPr>
            <a:lvl4pPr marL="1476375">
              <a:defRPr>
                <a:solidFill>
                  <a:schemeClr val="tx1"/>
                </a:solidFill>
                <a:latin typeface="Arial" charset="0"/>
                <a:ea typeface="ＭＳ Ｐゴシック" charset="0"/>
              </a:defRPr>
            </a:lvl4pPr>
            <a:lvl5pPr marL="1898650">
              <a:defRPr>
                <a:solidFill>
                  <a:schemeClr val="tx1"/>
                </a:solidFill>
                <a:latin typeface="Arial" charset="0"/>
                <a:ea typeface="ＭＳ Ｐゴシック" charset="0"/>
              </a:defRPr>
            </a:lvl5pPr>
            <a:lvl6pPr marL="2355850" indent="-209550" eaLnBrk="0" hangingPunct="0">
              <a:defRPr>
                <a:solidFill>
                  <a:schemeClr val="tx1"/>
                </a:solidFill>
                <a:latin typeface="Arial" charset="0"/>
                <a:ea typeface="ＭＳ Ｐゴシック" charset="0"/>
              </a:defRPr>
            </a:lvl6pPr>
            <a:lvl7pPr marL="2813050" indent="-209550" eaLnBrk="0" hangingPunct="0">
              <a:defRPr>
                <a:solidFill>
                  <a:schemeClr val="tx1"/>
                </a:solidFill>
                <a:latin typeface="Arial" charset="0"/>
                <a:ea typeface="ＭＳ Ｐゴシック" charset="0"/>
              </a:defRPr>
            </a:lvl7pPr>
            <a:lvl8pPr marL="3270250" indent="-209550" eaLnBrk="0" hangingPunct="0">
              <a:defRPr>
                <a:solidFill>
                  <a:schemeClr val="tx1"/>
                </a:solidFill>
                <a:latin typeface="Arial" charset="0"/>
                <a:ea typeface="ＭＳ Ｐゴシック" charset="0"/>
              </a:defRPr>
            </a:lvl8pPr>
            <a:lvl9pPr marL="3727450" indent="-209550" eaLnBrk="0" hangingPunct="0">
              <a:defRPr>
                <a:solidFill>
                  <a:schemeClr val="tx1"/>
                </a:solidFill>
                <a:latin typeface="Arial" charset="0"/>
                <a:ea typeface="ＭＳ Ｐゴシック" charset="0"/>
              </a:defRPr>
            </a:lvl9pPr>
          </a:lstStyle>
          <a:p>
            <a:pPr defTabSz="882650"/>
            <a:fld id="{85FB4D96-0C3A-624B-AD05-864EC623C564}" type="slidenum">
              <a:rPr lang="fr-FR" sz="800" b="0">
                <a:solidFill>
                  <a:srgbClr val="FFFFFF"/>
                </a:solidFill>
                <a:ea typeface="MS PGothic" charset="0"/>
                <a:cs typeface="Arial" charset="0"/>
              </a:rPr>
              <a:pPr defTabSz="882650"/>
              <a:t>25</a:t>
            </a:fld>
            <a:endParaRPr lang="fr-FR" sz="800" b="0">
              <a:solidFill>
                <a:srgbClr val="FFFFFF"/>
              </a:solidFill>
              <a:ea typeface="MS PGothic" charset="0"/>
              <a:cs typeface="Arial" charset="0"/>
            </a:endParaRPr>
          </a:p>
        </p:txBody>
      </p:sp>
      <p:sp>
        <p:nvSpPr>
          <p:cNvPr id="4" name="Rectangle 4">
            <a:extLst>
              <a:ext uri="{FF2B5EF4-FFF2-40B4-BE49-F238E27FC236}">
                <a16:creationId xmlns:a16="http://schemas.microsoft.com/office/drawing/2014/main" id="{75CA971C-B09E-4C46-85D6-48ACD8A3A311}"/>
              </a:ext>
            </a:extLst>
          </p:cNvPr>
          <p:cNvSpPr>
            <a:spLocks noGrp="1" noChangeArrowheads="1"/>
          </p:cNvSpPr>
          <p:nvPr>
            <p:ph type="title" idx="4294967295"/>
          </p:nvPr>
        </p:nvSpPr>
        <p:spPr>
          <a:xfrm>
            <a:off x="971711" y="1498573"/>
            <a:ext cx="9755188" cy="385729"/>
          </a:xfrm>
        </p:spPr>
        <p:txBody>
          <a:bodyPr>
            <a:normAutofit fontScale="90000"/>
          </a:bodyPr>
          <a:lstStyle/>
          <a:p>
            <a:pPr eaLnBrk="1" hangingPunct="1"/>
            <a:r>
              <a:rPr lang="en-US" sz="2700" b="1" dirty="0" err="1">
                <a:latin typeface="Calibri" charset="0"/>
              </a:rPr>
              <a:t>Suivi</a:t>
            </a:r>
            <a:r>
              <a:rPr lang="en-US" sz="2700" b="1" dirty="0">
                <a:latin typeface="Calibri" charset="0"/>
              </a:rPr>
              <a:t> </a:t>
            </a:r>
            <a:r>
              <a:rPr lang="en-US" sz="2700" b="1" dirty="0" err="1">
                <a:latin typeface="Calibri" charset="0"/>
              </a:rPr>
              <a:t>à</a:t>
            </a:r>
            <a:r>
              <a:rPr lang="en-US" sz="2700" b="1" dirty="0">
                <a:latin typeface="Calibri" charset="0"/>
              </a:rPr>
              <a:t> long </a:t>
            </a:r>
            <a:r>
              <a:rPr lang="en-US" sz="2700" b="1" dirty="0" err="1">
                <a:latin typeface="Calibri" charset="0"/>
              </a:rPr>
              <a:t>terme</a:t>
            </a:r>
            <a:r>
              <a:rPr lang="en-US" sz="2700" b="1" dirty="0">
                <a:latin typeface="Calibri" charset="0"/>
              </a:rPr>
              <a:t> dans les pays </a:t>
            </a:r>
            <a:r>
              <a:rPr lang="en-US" sz="2700" b="1" dirty="0" err="1">
                <a:latin typeface="Calibri" charset="0"/>
              </a:rPr>
              <a:t>nordiques</a:t>
            </a:r>
            <a:r>
              <a:rPr lang="en-US" sz="2700" b="1" dirty="0">
                <a:latin typeface="Calibri" charset="0"/>
              </a:rPr>
              <a:t> </a:t>
            </a:r>
            <a:br>
              <a:rPr lang="en-US" sz="2700" b="1" dirty="0">
                <a:latin typeface="Calibri" charset="0"/>
              </a:rPr>
            </a:br>
            <a:r>
              <a:rPr lang="en-US" sz="2700" b="1" dirty="0">
                <a:latin typeface="Calibri" charset="0"/>
              </a:rPr>
              <a:t>(JF 16-23 </a:t>
            </a:r>
            <a:r>
              <a:rPr lang="en-US" sz="2700" b="1" dirty="0" err="1">
                <a:latin typeface="Calibri" charset="0"/>
              </a:rPr>
              <a:t>ans</a:t>
            </a:r>
            <a:r>
              <a:rPr lang="en-US" sz="2700" b="1" dirty="0">
                <a:latin typeface="Calibri" charset="0"/>
              </a:rPr>
              <a:t>) entre 10 et 14 </a:t>
            </a:r>
            <a:r>
              <a:rPr lang="en-US" sz="2700" b="1" dirty="0" err="1">
                <a:latin typeface="Calibri" charset="0"/>
              </a:rPr>
              <a:t>ans</a:t>
            </a:r>
            <a:r>
              <a:rPr lang="en-US" sz="2700" b="1" dirty="0">
                <a:latin typeface="Calibri" charset="0"/>
              </a:rPr>
              <a:t> : </a:t>
            </a:r>
            <a:br>
              <a:rPr lang="en-US" dirty="0">
                <a:latin typeface="Calibri" charset="0"/>
              </a:rPr>
            </a:br>
            <a:endParaRPr lang="en-US" sz="3600" b="1" dirty="0">
              <a:solidFill>
                <a:srgbClr val="0000FF"/>
              </a:solidFill>
              <a:latin typeface="Calibri" charset="0"/>
            </a:endParaRPr>
          </a:p>
        </p:txBody>
      </p:sp>
      <p:grpSp>
        <p:nvGrpSpPr>
          <p:cNvPr id="7" name="Group 10"/>
          <p:cNvGrpSpPr>
            <a:grpSpLocks/>
          </p:cNvGrpSpPr>
          <p:nvPr/>
        </p:nvGrpSpPr>
        <p:grpSpPr bwMode="auto">
          <a:xfrm>
            <a:off x="2338388" y="5577151"/>
            <a:ext cx="8166100" cy="544512"/>
            <a:chOff x="115" y="3843"/>
            <a:chExt cx="5645" cy="371"/>
          </a:xfrm>
        </p:grpSpPr>
        <p:sp>
          <p:nvSpPr>
            <p:cNvPr id="8" name="Text Box 11">
              <a:extLst>
                <a:ext uri="{FF2B5EF4-FFF2-40B4-BE49-F238E27FC236}">
                  <a16:creationId xmlns:a16="http://schemas.microsoft.com/office/drawing/2014/main" id="{5D13DD86-7054-4097-9E02-9CDD5C6A5F92}"/>
                </a:ext>
              </a:extLst>
            </p:cNvPr>
            <p:cNvSpPr txBox="1">
              <a:spLocks noChangeArrowheads="1"/>
            </p:cNvSpPr>
            <p:nvPr/>
          </p:nvSpPr>
          <p:spPr bwMode="auto">
            <a:xfrm>
              <a:off x="5026"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2017</a:t>
              </a:r>
            </a:p>
          </p:txBody>
        </p:sp>
        <p:sp>
          <p:nvSpPr>
            <p:cNvPr id="9" name="Line 12"/>
            <p:cNvSpPr>
              <a:spLocks noChangeShapeType="1"/>
            </p:cNvSpPr>
            <p:nvPr/>
          </p:nvSpPr>
          <p:spPr bwMode="auto">
            <a:xfrm>
              <a:off x="403" y="3915"/>
              <a:ext cx="5357" cy="1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 name="Line 13"/>
            <p:cNvSpPr>
              <a:spLocks noChangeShapeType="1"/>
            </p:cNvSpPr>
            <p:nvPr/>
          </p:nvSpPr>
          <p:spPr bwMode="auto">
            <a:xfrm>
              <a:off x="403"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1" name="Line 14"/>
            <p:cNvSpPr>
              <a:spLocks noChangeShapeType="1"/>
            </p:cNvSpPr>
            <p:nvPr/>
          </p:nvSpPr>
          <p:spPr bwMode="auto">
            <a:xfrm>
              <a:off x="759"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 name="Line 15"/>
            <p:cNvSpPr>
              <a:spLocks noChangeShapeType="1"/>
            </p:cNvSpPr>
            <p:nvPr/>
          </p:nvSpPr>
          <p:spPr bwMode="auto">
            <a:xfrm>
              <a:off x="1116"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3" name="Line 16"/>
            <p:cNvSpPr>
              <a:spLocks noChangeShapeType="1"/>
            </p:cNvSpPr>
            <p:nvPr/>
          </p:nvSpPr>
          <p:spPr bwMode="auto">
            <a:xfrm>
              <a:off x="1472"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4" name="Line 17"/>
            <p:cNvSpPr>
              <a:spLocks noChangeShapeType="1"/>
            </p:cNvSpPr>
            <p:nvPr/>
          </p:nvSpPr>
          <p:spPr bwMode="auto">
            <a:xfrm>
              <a:off x="1829"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5" name="Line 18"/>
            <p:cNvSpPr>
              <a:spLocks noChangeShapeType="1"/>
            </p:cNvSpPr>
            <p:nvPr/>
          </p:nvSpPr>
          <p:spPr bwMode="auto">
            <a:xfrm>
              <a:off x="2185"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6" name="Line 19"/>
            <p:cNvSpPr>
              <a:spLocks noChangeShapeType="1"/>
            </p:cNvSpPr>
            <p:nvPr/>
          </p:nvSpPr>
          <p:spPr bwMode="auto">
            <a:xfrm>
              <a:off x="2542"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7" name="Line 20"/>
            <p:cNvSpPr>
              <a:spLocks noChangeShapeType="1"/>
            </p:cNvSpPr>
            <p:nvPr/>
          </p:nvSpPr>
          <p:spPr bwMode="auto">
            <a:xfrm>
              <a:off x="2899"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 name="Line 21"/>
            <p:cNvSpPr>
              <a:spLocks noChangeShapeType="1"/>
            </p:cNvSpPr>
            <p:nvPr/>
          </p:nvSpPr>
          <p:spPr bwMode="auto">
            <a:xfrm>
              <a:off x="3255"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9" name="Line 22"/>
            <p:cNvSpPr>
              <a:spLocks noChangeShapeType="1"/>
            </p:cNvSpPr>
            <p:nvPr/>
          </p:nvSpPr>
          <p:spPr bwMode="auto">
            <a:xfrm>
              <a:off x="3968"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 name="Line 23"/>
            <p:cNvSpPr>
              <a:spLocks noChangeShapeType="1"/>
            </p:cNvSpPr>
            <p:nvPr/>
          </p:nvSpPr>
          <p:spPr bwMode="auto">
            <a:xfrm>
              <a:off x="5395"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 name="Text Box 24">
              <a:extLst>
                <a:ext uri="{FF2B5EF4-FFF2-40B4-BE49-F238E27FC236}">
                  <a16:creationId xmlns:a16="http://schemas.microsoft.com/office/drawing/2014/main" id="{2BA008CF-E67F-4251-BD8B-DEA861631FE7}"/>
                </a:ext>
              </a:extLst>
            </p:cNvPr>
            <p:cNvSpPr txBox="1">
              <a:spLocks noChangeArrowheads="1"/>
            </p:cNvSpPr>
            <p:nvPr/>
          </p:nvSpPr>
          <p:spPr bwMode="auto">
            <a:xfrm>
              <a:off x="115"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2003</a:t>
              </a:r>
            </a:p>
          </p:txBody>
        </p:sp>
        <p:sp>
          <p:nvSpPr>
            <p:cNvPr id="22" name="Text Box 25">
              <a:extLst>
                <a:ext uri="{FF2B5EF4-FFF2-40B4-BE49-F238E27FC236}">
                  <a16:creationId xmlns:a16="http://schemas.microsoft.com/office/drawing/2014/main" id="{818BFC77-F823-4667-AD7E-5D89AFCD2E0D}"/>
                </a:ext>
              </a:extLst>
            </p:cNvPr>
            <p:cNvSpPr txBox="1">
              <a:spLocks noChangeArrowheads="1"/>
            </p:cNvSpPr>
            <p:nvPr/>
          </p:nvSpPr>
          <p:spPr bwMode="auto">
            <a:xfrm>
              <a:off x="466"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2004</a:t>
              </a:r>
            </a:p>
          </p:txBody>
        </p:sp>
        <p:sp>
          <p:nvSpPr>
            <p:cNvPr id="23" name="Text Box 26">
              <a:extLst>
                <a:ext uri="{FF2B5EF4-FFF2-40B4-BE49-F238E27FC236}">
                  <a16:creationId xmlns:a16="http://schemas.microsoft.com/office/drawing/2014/main" id="{44E1AB96-B6C1-452A-9D63-C26817FFA1D4}"/>
                </a:ext>
              </a:extLst>
            </p:cNvPr>
            <p:cNvSpPr txBox="1">
              <a:spLocks noChangeArrowheads="1"/>
            </p:cNvSpPr>
            <p:nvPr/>
          </p:nvSpPr>
          <p:spPr bwMode="auto">
            <a:xfrm>
              <a:off x="817"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2005</a:t>
              </a:r>
            </a:p>
          </p:txBody>
        </p:sp>
        <p:sp>
          <p:nvSpPr>
            <p:cNvPr id="24" name="Text Box 27">
              <a:extLst>
                <a:ext uri="{FF2B5EF4-FFF2-40B4-BE49-F238E27FC236}">
                  <a16:creationId xmlns:a16="http://schemas.microsoft.com/office/drawing/2014/main" id="{23FBC8A9-880C-4D48-93F7-F8083CCBD36E}"/>
                </a:ext>
              </a:extLst>
            </p:cNvPr>
            <p:cNvSpPr txBox="1">
              <a:spLocks noChangeArrowheads="1"/>
            </p:cNvSpPr>
            <p:nvPr/>
          </p:nvSpPr>
          <p:spPr bwMode="auto">
            <a:xfrm>
              <a:off x="1168" y="4036"/>
              <a:ext cx="575"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2006</a:t>
              </a:r>
            </a:p>
          </p:txBody>
        </p:sp>
        <p:sp>
          <p:nvSpPr>
            <p:cNvPr id="25" name="Text Box 28">
              <a:extLst>
                <a:ext uri="{FF2B5EF4-FFF2-40B4-BE49-F238E27FC236}">
                  <a16:creationId xmlns:a16="http://schemas.microsoft.com/office/drawing/2014/main" id="{ED9E4415-A3D3-4E86-821A-5E214F4F2BA4}"/>
                </a:ext>
              </a:extLst>
            </p:cNvPr>
            <p:cNvSpPr txBox="1">
              <a:spLocks noChangeArrowheads="1"/>
            </p:cNvSpPr>
            <p:nvPr/>
          </p:nvSpPr>
          <p:spPr bwMode="auto">
            <a:xfrm>
              <a:off x="1519"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2007</a:t>
              </a:r>
            </a:p>
          </p:txBody>
        </p:sp>
        <p:sp>
          <p:nvSpPr>
            <p:cNvPr id="26" name="Text Box 29">
              <a:extLst>
                <a:ext uri="{FF2B5EF4-FFF2-40B4-BE49-F238E27FC236}">
                  <a16:creationId xmlns:a16="http://schemas.microsoft.com/office/drawing/2014/main" id="{AFD7D3B4-C6C1-475C-AB16-F5CD58FB5AE2}"/>
                </a:ext>
              </a:extLst>
            </p:cNvPr>
            <p:cNvSpPr txBox="1">
              <a:spLocks noChangeArrowheads="1"/>
            </p:cNvSpPr>
            <p:nvPr/>
          </p:nvSpPr>
          <p:spPr bwMode="auto">
            <a:xfrm>
              <a:off x="1869"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2008</a:t>
              </a:r>
            </a:p>
          </p:txBody>
        </p:sp>
        <p:sp>
          <p:nvSpPr>
            <p:cNvPr id="27" name="Text Box 30">
              <a:extLst>
                <a:ext uri="{FF2B5EF4-FFF2-40B4-BE49-F238E27FC236}">
                  <a16:creationId xmlns:a16="http://schemas.microsoft.com/office/drawing/2014/main" id="{B24FB17B-F102-4C46-997C-91098A3A18A0}"/>
                </a:ext>
              </a:extLst>
            </p:cNvPr>
            <p:cNvSpPr txBox="1">
              <a:spLocks noChangeArrowheads="1"/>
            </p:cNvSpPr>
            <p:nvPr/>
          </p:nvSpPr>
          <p:spPr bwMode="auto">
            <a:xfrm>
              <a:off x="3623"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2013</a:t>
              </a:r>
            </a:p>
          </p:txBody>
        </p:sp>
        <p:sp>
          <p:nvSpPr>
            <p:cNvPr id="28" name="Text Box 31">
              <a:extLst>
                <a:ext uri="{FF2B5EF4-FFF2-40B4-BE49-F238E27FC236}">
                  <a16:creationId xmlns:a16="http://schemas.microsoft.com/office/drawing/2014/main" id="{DB46514D-47A0-4DF1-88C9-F803142FA40F}"/>
                </a:ext>
              </a:extLst>
            </p:cNvPr>
            <p:cNvSpPr txBox="1">
              <a:spLocks noChangeArrowheads="1"/>
            </p:cNvSpPr>
            <p:nvPr/>
          </p:nvSpPr>
          <p:spPr bwMode="auto">
            <a:xfrm>
              <a:off x="2571"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2010</a:t>
              </a:r>
            </a:p>
          </p:txBody>
        </p:sp>
        <p:sp>
          <p:nvSpPr>
            <p:cNvPr id="29" name="Text Box 32">
              <a:extLst>
                <a:ext uri="{FF2B5EF4-FFF2-40B4-BE49-F238E27FC236}">
                  <a16:creationId xmlns:a16="http://schemas.microsoft.com/office/drawing/2014/main" id="{D0076289-B08C-4FEF-8BF6-170F5B73DF27}"/>
                </a:ext>
              </a:extLst>
            </p:cNvPr>
            <p:cNvSpPr txBox="1">
              <a:spLocks noChangeArrowheads="1"/>
            </p:cNvSpPr>
            <p:nvPr/>
          </p:nvSpPr>
          <p:spPr bwMode="auto">
            <a:xfrm>
              <a:off x="2922"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2011</a:t>
              </a:r>
            </a:p>
          </p:txBody>
        </p:sp>
        <p:sp>
          <p:nvSpPr>
            <p:cNvPr id="30" name="Text Box 33">
              <a:extLst>
                <a:ext uri="{FF2B5EF4-FFF2-40B4-BE49-F238E27FC236}">
                  <a16:creationId xmlns:a16="http://schemas.microsoft.com/office/drawing/2014/main" id="{25C4EE82-699E-4969-A6BC-09757E434139}"/>
                </a:ext>
              </a:extLst>
            </p:cNvPr>
            <p:cNvSpPr txBox="1">
              <a:spLocks noChangeArrowheads="1"/>
            </p:cNvSpPr>
            <p:nvPr/>
          </p:nvSpPr>
          <p:spPr bwMode="auto">
            <a:xfrm>
              <a:off x="4325"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2015</a:t>
              </a:r>
            </a:p>
          </p:txBody>
        </p:sp>
        <p:sp>
          <p:nvSpPr>
            <p:cNvPr id="31" name="Text Box 34">
              <a:extLst>
                <a:ext uri="{FF2B5EF4-FFF2-40B4-BE49-F238E27FC236}">
                  <a16:creationId xmlns:a16="http://schemas.microsoft.com/office/drawing/2014/main" id="{91F02B89-BA17-4B14-9FEF-BEBB44FD03B8}"/>
                </a:ext>
              </a:extLst>
            </p:cNvPr>
            <p:cNvSpPr txBox="1">
              <a:spLocks noChangeArrowheads="1"/>
            </p:cNvSpPr>
            <p:nvPr/>
          </p:nvSpPr>
          <p:spPr bwMode="auto">
            <a:xfrm>
              <a:off x="2220"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2009</a:t>
              </a:r>
            </a:p>
          </p:txBody>
        </p:sp>
        <p:sp>
          <p:nvSpPr>
            <p:cNvPr id="32" name="Text Box 35">
              <a:extLst>
                <a:ext uri="{FF2B5EF4-FFF2-40B4-BE49-F238E27FC236}">
                  <a16:creationId xmlns:a16="http://schemas.microsoft.com/office/drawing/2014/main" id="{98D139DE-A617-4240-B3F8-0B7C63E3E6CE}"/>
                </a:ext>
              </a:extLst>
            </p:cNvPr>
            <p:cNvSpPr txBox="1">
              <a:spLocks noChangeArrowheads="1"/>
            </p:cNvSpPr>
            <p:nvPr/>
          </p:nvSpPr>
          <p:spPr bwMode="auto">
            <a:xfrm>
              <a:off x="3273"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2012</a:t>
              </a:r>
            </a:p>
          </p:txBody>
        </p:sp>
        <p:sp>
          <p:nvSpPr>
            <p:cNvPr id="33" name="Text Box 36">
              <a:extLst>
                <a:ext uri="{FF2B5EF4-FFF2-40B4-BE49-F238E27FC236}">
                  <a16:creationId xmlns:a16="http://schemas.microsoft.com/office/drawing/2014/main" id="{57B2514F-4301-4439-90EE-8C094BB00F50}"/>
                </a:ext>
              </a:extLst>
            </p:cNvPr>
            <p:cNvSpPr txBox="1">
              <a:spLocks noChangeArrowheads="1"/>
            </p:cNvSpPr>
            <p:nvPr/>
          </p:nvSpPr>
          <p:spPr bwMode="auto">
            <a:xfrm>
              <a:off x="3975" y="4036"/>
              <a:ext cx="575"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2014</a:t>
              </a:r>
            </a:p>
          </p:txBody>
        </p:sp>
        <p:sp>
          <p:nvSpPr>
            <p:cNvPr id="34" name="Text Box 37">
              <a:extLst>
                <a:ext uri="{FF2B5EF4-FFF2-40B4-BE49-F238E27FC236}">
                  <a16:creationId xmlns:a16="http://schemas.microsoft.com/office/drawing/2014/main" id="{F4397B92-E8B3-4076-8395-4D33A4193F08}"/>
                </a:ext>
              </a:extLst>
            </p:cNvPr>
            <p:cNvSpPr txBox="1">
              <a:spLocks noChangeArrowheads="1"/>
            </p:cNvSpPr>
            <p:nvPr/>
          </p:nvSpPr>
          <p:spPr bwMode="auto">
            <a:xfrm>
              <a:off x="4676"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2016</a:t>
              </a:r>
            </a:p>
          </p:txBody>
        </p:sp>
        <p:sp>
          <p:nvSpPr>
            <p:cNvPr id="35" name="Line 38"/>
            <p:cNvSpPr>
              <a:spLocks noChangeShapeType="1"/>
            </p:cNvSpPr>
            <p:nvPr/>
          </p:nvSpPr>
          <p:spPr bwMode="auto">
            <a:xfrm>
              <a:off x="3612"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6" name="Line 39"/>
            <p:cNvSpPr>
              <a:spLocks noChangeShapeType="1"/>
            </p:cNvSpPr>
            <p:nvPr/>
          </p:nvSpPr>
          <p:spPr bwMode="auto">
            <a:xfrm>
              <a:off x="4325"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7" name="Line 40"/>
            <p:cNvSpPr>
              <a:spLocks noChangeShapeType="1"/>
            </p:cNvSpPr>
            <p:nvPr/>
          </p:nvSpPr>
          <p:spPr bwMode="auto">
            <a:xfrm>
              <a:off x="4681"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8" name="Line 41"/>
            <p:cNvSpPr>
              <a:spLocks noChangeShapeType="1"/>
            </p:cNvSpPr>
            <p:nvPr/>
          </p:nvSpPr>
          <p:spPr bwMode="auto">
            <a:xfrm>
              <a:off x="5038"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39" name="Text Box 42">
            <a:extLst>
              <a:ext uri="{FF2B5EF4-FFF2-40B4-BE49-F238E27FC236}">
                <a16:creationId xmlns:a16="http://schemas.microsoft.com/office/drawing/2014/main" id="{7E2AFEF0-FF89-4491-8F59-93745ED35636}"/>
              </a:ext>
            </a:extLst>
          </p:cNvPr>
          <p:cNvSpPr txBox="1">
            <a:spLocks noChangeArrowheads="1"/>
          </p:cNvSpPr>
          <p:nvPr/>
        </p:nvSpPr>
        <p:spPr bwMode="auto">
          <a:xfrm>
            <a:off x="9979025" y="5859727"/>
            <a:ext cx="833438" cy="261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2018</a:t>
            </a:r>
          </a:p>
        </p:txBody>
      </p:sp>
      <p:sp>
        <p:nvSpPr>
          <p:cNvPr id="40" name="Line 43"/>
          <p:cNvSpPr>
            <a:spLocks noChangeShapeType="1"/>
          </p:cNvSpPr>
          <p:nvPr/>
        </p:nvSpPr>
        <p:spPr bwMode="auto">
          <a:xfrm>
            <a:off x="10485438" y="5570802"/>
            <a:ext cx="0" cy="21113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nvGrpSpPr>
          <p:cNvPr id="42" name="Group 74"/>
          <p:cNvGrpSpPr>
            <a:grpSpLocks/>
          </p:cNvGrpSpPr>
          <p:nvPr/>
        </p:nvGrpSpPr>
        <p:grpSpPr bwMode="auto">
          <a:xfrm>
            <a:off x="3984626" y="2057605"/>
            <a:ext cx="4392612" cy="964114"/>
            <a:chOff x="1519" y="593"/>
            <a:chExt cx="2767" cy="462"/>
          </a:xfrm>
        </p:grpSpPr>
        <p:grpSp>
          <p:nvGrpSpPr>
            <p:cNvPr id="43" name="Group 324">
              <a:extLst>
                <a:ext uri="{FF2B5EF4-FFF2-40B4-BE49-F238E27FC236}">
                  <a16:creationId xmlns:a16="http://schemas.microsoft.com/office/drawing/2014/main" id="{E70E0AF4-182F-4E7B-8A0C-57C122A8442C}"/>
                </a:ext>
              </a:extLst>
            </p:cNvPr>
            <p:cNvGrpSpPr>
              <a:grpSpLocks/>
            </p:cNvGrpSpPr>
            <p:nvPr/>
          </p:nvGrpSpPr>
          <p:grpSpPr bwMode="auto">
            <a:xfrm>
              <a:off x="1574" y="594"/>
              <a:ext cx="499" cy="273"/>
              <a:chOff x="2986" y="441"/>
              <a:chExt cx="499" cy="273"/>
            </a:xfrm>
            <a:effectLst>
              <a:outerShdw blurRad="50800" dist="38100" dir="2700000" algn="tl" rotWithShape="0">
                <a:prstClr val="black">
                  <a:alpha val="40000"/>
                </a:prstClr>
              </a:outerShdw>
            </a:effectLst>
          </p:grpSpPr>
          <p:sp>
            <p:nvSpPr>
              <p:cNvPr id="56" name="Rectangle 322">
                <a:extLst>
                  <a:ext uri="{FF2B5EF4-FFF2-40B4-BE49-F238E27FC236}">
                    <a16:creationId xmlns:a16="http://schemas.microsoft.com/office/drawing/2014/main" id="{F4DC2352-112A-4BA6-B81C-E88A2CCE96F1}"/>
                  </a:ext>
                </a:extLst>
              </p:cNvPr>
              <p:cNvSpPr>
                <a:spLocks noChangeArrowheads="1"/>
              </p:cNvSpPr>
              <p:nvPr/>
            </p:nvSpPr>
            <p:spPr bwMode="auto">
              <a:xfrm>
                <a:off x="2986" y="441"/>
                <a:ext cx="499" cy="273"/>
              </a:xfrm>
              <a:prstGeom prst="rect">
                <a:avLst/>
              </a:prstGeom>
              <a:solidFill>
                <a:srgbClr val="FF0000"/>
              </a:solidFill>
              <a:ln>
                <a:noFill/>
              </a:ln>
            </p:spPr>
            <p:txBody>
              <a:bodyPr/>
              <a:lstStyle/>
              <a:p>
                <a:pPr>
                  <a:defRPr/>
                </a:pPr>
                <a:endParaRPr lang="en-US" dirty="0">
                  <a:solidFill>
                    <a:prstClr val="black"/>
                  </a:solidFill>
                  <a:latin typeface="Calibri"/>
                  <a:ea typeface="MS PGothic" panose="020B0600070205080204" pitchFamily="34" charset="-128"/>
                </a:endParaRPr>
              </a:p>
            </p:txBody>
          </p:sp>
          <p:sp>
            <p:nvSpPr>
              <p:cNvPr id="57" name="Freeform 323">
                <a:extLst>
                  <a:ext uri="{FF2B5EF4-FFF2-40B4-BE49-F238E27FC236}">
                    <a16:creationId xmlns:a16="http://schemas.microsoft.com/office/drawing/2014/main" id="{C1F0CC39-CC2A-49EC-B85A-9928D7AACA20}"/>
                  </a:ext>
                </a:extLst>
              </p:cNvPr>
              <p:cNvSpPr>
                <a:spLocks/>
              </p:cNvSpPr>
              <p:nvPr/>
            </p:nvSpPr>
            <p:spPr bwMode="auto">
              <a:xfrm>
                <a:off x="2986" y="441"/>
                <a:ext cx="499" cy="273"/>
              </a:xfrm>
              <a:custGeom>
                <a:avLst/>
                <a:gdLst>
                  <a:gd name="T0" fmla="*/ 144 w 499"/>
                  <a:gd name="T1" fmla="*/ 0 h 273"/>
                  <a:gd name="T2" fmla="*/ 144 w 499"/>
                  <a:gd name="T3" fmla="*/ 120 h 273"/>
                  <a:gd name="T4" fmla="*/ 0 w 499"/>
                  <a:gd name="T5" fmla="*/ 120 h 273"/>
                  <a:gd name="T6" fmla="*/ 0 w 499"/>
                  <a:gd name="T7" fmla="*/ 164 h 273"/>
                  <a:gd name="T8" fmla="*/ 144 w 499"/>
                  <a:gd name="T9" fmla="*/ 164 h 273"/>
                  <a:gd name="T10" fmla="*/ 144 w 499"/>
                  <a:gd name="T11" fmla="*/ 273 h 273"/>
                  <a:gd name="T12" fmla="*/ 197 w 499"/>
                  <a:gd name="T13" fmla="*/ 273 h 273"/>
                  <a:gd name="T14" fmla="*/ 197 w 499"/>
                  <a:gd name="T15" fmla="*/ 164 h 273"/>
                  <a:gd name="T16" fmla="*/ 499 w 499"/>
                  <a:gd name="T17" fmla="*/ 164 h 273"/>
                  <a:gd name="T18" fmla="*/ 499 w 499"/>
                  <a:gd name="T19" fmla="*/ 120 h 273"/>
                  <a:gd name="T20" fmla="*/ 197 w 499"/>
                  <a:gd name="T21" fmla="*/ 120 h 273"/>
                  <a:gd name="T22" fmla="*/ 197 w 499"/>
                  <a:gd name="T23" fmla="*/ 0 h 273"/>
                  <a:gd name="T24" fmla="*/ 144 w 499"/>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9" h="273">
                    <a:moveTo>
                      <a:pt x="144" y="0"/>
                    </a:moveTo>
                    <a:lnTo>
                      <a:pt x="144" y="120"/>
                    </a:lnTo>
                    <a:lnTo>
                      <a:pt x="0" y="120"/>
                    </a:lnTo>
                    <a:lnTo>
                      <a:pt x="0" y="164"/>
                    </a:lnTo>
                    <a:lnTo>
                      <a:pt x="144" y="164"/>
                    </a:lnTo>
                    <a:lnTo>
                      <a:pt x="144" y="273"/>
                    </a:lnTo>
                    <a:lnTo>
                      <a:pt x="197" y="273"/>
                    </a:lnTo>
                    <a:lnTo>
                      <a:pt x="197" y="164"/>
                    </a:lnTo>
                    <a:lnTo>
                      <a:pt x="499" y="164"/>
                    </a:lnTo>
                    <a:lnTo>
                      <a:pt x="499" y="120"/>
                    </a:lnTo>
                    <a:lnTo>
                      <a:pt x="197" y="120"/>
                    </a:lnTo>
                    <a:lnTo>
                      <a:pt x="197" y="0"/>
                    </a:lnTo>
                    <a:lnTo>
                      <a:pt x="144" y="0"/>
                    </a:lnTo>
                    <a:close/>
                  </a:path>
                </a:pathLst>
              </a:custGeom>
              <a:solidFill>
                <a:srgbClr val="FFFFFF"/>
              </a:solidFill>
              <a:ln>
                <a:noFill/>
              </a:ln>
            </p:spPr>
            <p:txBody>
              <a:bodyPr/>
              <a:lstStyle/>
              <a:p>
                <a:pPr>
                  <a:defRPr/>
                </a:pPr>
                <a:endParaRPr lang="en-US" dirty="0">
                  <a:solidFill>
                    <a:prstClr val="black"/>
                  </a:solidFill>
                  <a:latin typeface="Calibri"/>
                  <a:ea typeface="MS PGothic" panose="020B0600070205080204" pitchFamily="34" charset="-128"/>
                </a:endParaRPr>
              </a:p>
            </p:txBody>
          </p:sp>
        </p:grpSp>
        <p:grpSp>
          <p:nvGrpSpPr>
            <p:cNvPr id="44" name="Group 328">
              <a:extLst>
                <a:ext uri="{FF2B5EF4-FFF2-40B4-BE49-F238E27FC236}">
                  <a16:creationId xmlns:a16="http://schemas.microsoft.com/office/drawing/2014/main" id="{446FA4B5-D29F-4AE9-8CA1-67952F04BE7A}"/>
                </a:ext>
              </a:extLst>
            </p:cNvPr>
            <p:cNvGrpSpPr>
              <a:grpSpLocks/>
            </p:cNvGrpSpPr>
            <p:nvPr/>
          </p:nvGrpSpPr>
          <p:grpSpPr bwMode="auto">
            <a:xfrm>
              <a:off x="2207" y="599"/>
              <a:ext cx="499" cy="272"/>
              <a:chOff x="3619" y="446"/>
              <a:chExt cx="499" cy="272"/>
            </a:xfrm>
            <a:effectLst>
              <a:outerShdw blurRad="50800" dist="38100" dir="2700000" algn="tl" rotWithShape="0">
                <a:prstClr val="black">
                  <a:alpha val="40000"/>
                </a:prstClr>
              </a:outerShdw>
            </a:effectLst>
          </p:grpSpPr>
          <p:sp>
            <p:nvSpPr>
              <p:cNvPr id="53" name="Rectangle 325">
                <a:extLst>
                  <a:ext uri="{FF2B5EF4-FFF2-40B4-BE49-F238E27FC236}">
                    <a16:creationId xmlns:a16="http://schemas.microsoft.com/office/drawing/2014/main" id="{CB8DF5A8-D1C7-4F37-8672-FF687A7AF787}"/>
                  </a:ext>
                </a:extLst>
              </p:cNvPr>
              <p:cNvSpPr>
                <a:spLocks noChangeArrowheads="1"/>
              </p:cNvSpPr>
              <p:nvPr/>
            </p:nvSpPr>
            <p:spPr bwMode="auto">
              <a:xfrm>
                <a:off x="3619" y="446"/>
                <a:ext cx="499" cy="272"/>
              </a:xfrm>
              <a:prstGeom prst="rect">
                <a:avLst/>
              </a:prstGeom>
              <a:solidFill>
                <a:srgbClr val="3333CC"/>
              </a:solidFill>
              <a:ln>
                <a:noFill/>
              </a:ln>
            </p:spPr>
            <p:txBody>
              <a:bodyPr/>
              <a:lstStyle/>
              <a:p>
                <a:pPr>
                  <a:defRPr/>
                </a:pPr>
                <a:endParaRPr lang="en-US" dirty="0">
                  <a:solidFill>
                    <a:prstClr val="black"/>
                  </a:solidFill>
                  <a:latin typeface="Calibri"/>
                  <a:ea typeface="MS PGothic" panose="020B0600070205080204" pitchFamily="34" charset="-128"/>
                </a:endParaRPr>
              </a:p>
            </p:txBody>
          </p:sp>
          <p:sp>
            <p:nvSpPr>
              <p:cNvPr id="54" name="Freeform 326">
                <a:extLst>
                  <a:ext uri="{FF2B5EF4-FFF2-40B4-BE49-F238E27FC236}">
                    <a16:creationId xmlns:a16="http://schemas.microsoft.com/office/drawing/2014/main" id="{FA884887-29D8-432D-A658-A7DF666DDE55}"/>
                  </a:ext>
                </a:extLst>
              </p:cNvPr>
              <p:cNvSpPr>
                <a:spLocks/>
              </p:cNvSpPr>
              <p:nvPr/>
            </p:nvSpPr>
            <p:spPr bwMode="auto">
              <a:xfrm>
                <a:off x="3619" y="446"/>
                <a:ext cx="499" cy="272"/>
              </a:xfrm>
              <a:custGeom>
                <a:avLst/>
                <a:gdLst>
                  <a:gd name="T0" fmla="*/ 134 w 499"/>
                  <a:gd name="T1" fmla="*/ 0 h 272"/>
                  <a:gd name="T2" fmla="*/ 134 w 499"/>
                  <a:gd name="T3" fmla="*/ 106 h 272"/>
                  <a:gd name="T4" fmla="*/ 0 w 499"/>
                  <a:gd name="T5" fmla="*/ 106 h 272"/>
                  <a:gd name="T6" fmla="*/ 0 w 499"/>
                  <a:gd name="T7" fmla="*/ 166 h 272"/>
                  <a:gd name="T8" fmla="*/ 134 w 499"/>
                  <a:gd name="T9" fmla="*/ 166 h 272"/>
                  <a:gd name="T10" fmla="*/ 134 w 499"/>
                  <a:gd name="T11" fmla="*/ 272 h 272"/>
                  <a:gd name="T12" fmla="*/ 210 w 499"/>
                  <a:gd name="T13" fmla="*/ 272 h 272"/>
                  <a:gd name="T14" fmla="*/ 210 w 499"/>
                  <a:gd name="T15" fmla="*/ 166 h 272"/>
                  <a:gd name="T16" fmla="*/ 499 w 499"/>
                  <a:gd name="T17" fmla="*/ 166 h 272"/>
                  <a:gd name="T18" fmla="*/ 499 w 499"/>
                  <a:gd name="T19" fmla="*/ 106 h 272"/>
                  <a:gd name="T20" fmla="*/ 210 w 499"/>
                  <a:gd name="T21" fmla="*/ 106 h 272"/>
                  <a:gd name="T22" fmla="*/ 210 w 499"/>
                  <a:gd name="T23" fmla="*/ 0 h 272"/>
                  <a:gd name="T24" fmla="*/ 134 w 499"/>
                  <a:gd name="T25"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9" h="272">
                    <a:moveTo>
                      <a:pt x="134" y="0"/>
                    </a:moveTo>
                    <a:lnTo>
                      <a:pt x="134" y="106"/>
                    </a:lnTo>
                    <a:lnTo>
                      <a:pt x="0" y="106"/>
                    </a:lnTo>
                    <a:lnTo>
                      <a:pt x="0" y="166"/>
                    </a:lnTo>
                    <a:lnTo>
                      <a:pt x="134" y="166"/>
                    </a:lnTo>
                    <a:lnTo>
                      <a:pt x="134" y="272"/>
                    </a:lnTo>
                    <a:lnTo>
                      <a:pt x="210" y="272"/>
                    </a:lnTo>
                    <a:lnTo>
                      <a:pt x="210" y="166"/>
                    </a:lnTo>
                    <a:lnTo>
                      <a:pt x="499" y="166"/>
                    </a:lnTo>
                    <a:lnTo>
                      <a:pt x="499" y="106"/>
                    </a:lnTo>
                    <a:lnTo>
                      <a:pt x="210" y="106"/>
                    </a:lnTo>
                    <a:lnTo>
                      <a:pt x="210" y="0"/>
                    </a:lnTo>
                    <a:lnTo>
                      <a:pt x="134" y="0"/>
                    </a:lnTo>
                    <a:close/>
                  </a:path>
                </a:pathLst>
              </a:custGeom>
              <a:solidFill>
                <a:srgbClr val="FFFFFF"/>
              </a:solidFill>
              <a:ln>
                <a:noFill/>
              </a:ln>
            </p:spPr>
            <p:txBody>
              <a:bodyPr/>
              <a:lstStyle/>
              <a:p>
                <a:pPr>
                  <a:defRPr/>
                </a:pPr>
                <a:endParaRPr lang="en-US" dirty="0">
                  <a:solidFill>
                    <a:prstClr val="black"/>
                  </a:solidFill>
                  <a:latin typeface="Calibri"/>
                  <a:ea typeface="MS PGothic" panose="020B0600070205080204" pitchFamily="34" charset="-128"/>
                </a:endParaRPr>
              </a:p>
            </p:txBody>
          </p:sp>
          <p:sp>
            <p:nvSpPr>
              <p:cNvPr id="55" name="Freeform 327">
                <a:extLst>
                  <a:ext uri="{FF2B5EF4-FFF2-40B4-BE49-F238E27FC236}">
                    <a16:creationId xmlns:a16="http://schemas.microsoft.com/office/drawing/2014/main" id="{9414A16C-4C93-4CE5-8B8E-37CD0BE82DDA}"/>
                  </a:ext>
                </a:extLst>
              </p:cNvPr>
              <p:cNvSpPr>
                <a:spLocks/>
              </p:cNvSpPr>
              <p:nvPr/>
            </p:nvSpPr>
            <p:spPr bwMode="auto">
              <a:xfrm>
                <a:off x="3619" y="446"/>
                <a:ext cx="499" cy="272"/>
              </a:xfrm>
              <a:custGeom>
                <a:avLst/>
                <a:gdLst>
                  <a:gd name="T0" fmla="*/ 153 w 499"/>
                  <a:gd name="T1" fmla="*/ 0 h 272"/>
                  <a:gd name="T2" fmla="*/ 191 w 499"/>
                  <a:gd name="T3" fmla="*/ 0 h 272"/>
                  <a:gd name="T4" fmla="*/ 191 w 499"/>
                  <a:gd name="T5" fmla="*/ 121 h 272"/>
                  <a:gd name="T6" fmla="*/ 499 w 499"/>
                  <a:gd name="T7" fmla="*/ 121 h 272"/>
                  <a:gd name="T8" fmla="*/ 499 w 499"/>
                  <a:gd name="T9" fmla="*/ 151 h 272"/>
                  <a:gd name="T10" fmla="*/ 191 w 499"/>
                  <a:gd name="T11" fmla="*/ 151 h 272"/>
                  <a:gd name="T12" fmla="*/ 191 w 499"/>
                  <a:gd name="T13" fmla="*/ 272 h 272"/>
                  <a:gd name="T14" fmla="*/ 153 w 499"/>
                  <a:gd name="T15" fmla="*/ 272 h 272"/>
                  <a:gd name="T16" fmla="*/ 153 w 499"/>
                  <a:gd name="T17" fmla="*/ 151 h 272"/>
                  <a:gd name="T18" fmla="*/ 0 w 499"/>
                  <a:gd name="T19" fmla="*/ 151 h 272"/>
                  <a:gd name="T20" fmla="*/ 0 w 499"/>
                  <a:gd name="T21" fmla="*/ 121 h 272"/>
                  <a:gd name="T22" fmla="*/ 153 w 499"/>
                  <a:gd name="T23" fmla="*/ 121 h 272"/>
                  <a:gd name="T24" fmla="*/ 153 w 499"/>
                  <a:gd name="T25"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9" h="272">
                    <a:moveTo>
                      <a:pt x="153" y="0"/>
                    </a:moveTo>
                    <a:lnTo>
                      <a:pt x="191" y="0"/>
                    </a:lnTo>
                    <a:lnTo>
                      <a:pt x="191" y="121"/>
                    </a:lnTo>
                    <a:lnTo>
                      <a:pt x="499" y="121"/>
                    </a:lnTo>
                    <a:lnTo>
                      <a:pt x="499" y="151"/>
                    </a:lnTo>
                    <a:lnTo>
                      <a:pt x="191" y="151"/>
                    </a:lnTo>
                    <a:lnTo>
                      <a:pt x="191" y="272"/>
                    </a:lnTo>
                    <a:lnTo>
                      <a:pt x="153" y="272"/>
                    </a:lnTo>
                    <a:lnTo>
                      <a:pt x="153" y="151"/>
                    </a:lnTo>
                    <a:lnTo>
                      <a:pt x="0" y="151"/>
                    </a:lnTo>
                    <a:lnTo>
                      <a:pt x="0" y="121"/>
                    </a:lnTo>
                    <a:lnTo>
                      <a:pt x="153" y="121"/>
                    </a:lnTo>
                    <a:lnTo>
                      <a:pt x="153" y="0"/>
                    </a:lnTo>
                    <a:close/>
                  </a:path>
                </a:pathLst>
              </a:custGeom>
              <a:solidFill>
                <a:srgbClr val="FF0000"/>
              </a:solidFill>
              <a:ln>
                <a:noFill/>
              </a:ln>
            </p:spPr>
            <p:txBody>
              <a:bodyPr/>
              <a:lstStyle/>
              <a:p>
                <a:pPr>
                  <a:defRPr/>
                </a:pPr>
                <a:endParaRPr lang="en-US" dirty="0">
                  <a:solidFill>
                    <a:prstClr val="black"/>
                  </a:solidFill>
                  <a:latin typeface="Calibri"/>
                  <a:ea typeface="MS PGothic" panose="020B0600070205080204" pitchFamily="34" charset="-128"/>
                </a:endParaRPr>
              </a:p>
            </p:txBody>
          </p:sp>
        </p:grpSp>
        <p:grpSp>
          <p:nvGrpSpPr>
            <p:cNvPr id="45" name="Group 332">
              <a:extLst>
                <a:ext uri="{FF2B5EF4-FFF2-40B4-BE49-F238E27FC236}">
                  <a16:creationId xmlns:a16="http://schemas.microsoft.com/office/drawing/2014/main" id="{053ADC77-B695-459D-B8CC-96C24021BC49}"/>
                </a:ext>
              </a:extLst>
            </p:cNvPr>
            <p:cNvGrpSpPr>
              <a:grpSpLocks/>
            </p:cNvGrpSpPr>
            <p:nvPr/>
          </p:nvGrpSpPr>
          <p:grpSpPr bwMode="auto">
            <a:xfrm>
              <a:off x="2842" y="593"/>
              <a:ext cx="495" cy="271"/>
              <a:chOff x="4254" y="440"/>
              <a:chExt cx="495" cy="271"/>
            </a:xfrm>
            <a:effectLst>
              <a:outerShdw blurRad="50800" dist="38100" dir="2700000" algn="tl" rotWithShape="0">
                <a:prstClr val="black">
                  <a:alpha val="40000"/>
                </a:prstClr>
              </a:outerShdw>
            </a:effectLst>
          </p:grpSpPr>
          <p:sp>
            <p:nvSpPr>
              <p:cNvPr id="50" name="Rectangle 329">
                <a:extLst>
                  <a:ext uri="{FF2B5EF4-FFF2-40B4-BE49-F238E27FC236}">
                    <a16:creationId xmlns:a16="http://schemas.microsoft.com/office/drawing/2014/main" id="{F79CECF2-5DF8-4E0D-8887-F9E1643886DC}"/>
                  </a:ext>
                </a:extLst>
              </p:cNvPr>
              <p:cNvSpPr>
                <a:spLocks noChangeArrowheads="1"/>
              </p:cNvSpPr>
              <p:nvPr/>
            </p:nvSpPr>
            <p:spPr bwMode="auto">
              <a:xfrm>
                <a:off x="4254" y="440"/>
                <a:ext cx="495" cy="271"/>
              </a:xfrm>
              <a:prstGeom prst="rect">
                <a:avLst/>
              </a:prstGeom>
              <a:solidFill>
                <a:srgbClr val="FF0000"/>
              </a:solidFill>
              <a:ln>
                <a:noFill/>
              </a:ln>
            </p:spPr>
            <p:txBody>
              <a:bodyPr/>
              <a:lstStyle/>
              <a:p>
                <a:pPr>
                  <a:defRPr/>
                </a:pPr>
                <a:endParaRPr lang="en-US" dirty="0">
                  <a:solidFill>
                    <a:prstClr val="black"/>
                  </a:solidFill>
                  <a:latin typeface="Calibri"/>
                  <a:ea typeface="MS PGothic" panose="020B0600070205080204" pitchFamily="34" charset="-128"/>
                </a:endParaRPr>
              </a:p>
            </p:txBody>
          </p:sp>
          <p:sp>
            <p:nvSpPr>
              <p:cNvPr id="51" name="Freeform 330">
                <a:extLst>
                  <a:ext uri="{FF2B5EF4-FFF2-40B4-BE49-F238E27FC236}">
                    <a16:creationId xmlns:a16="http://schemas.microsoft.com/office/drawing/2014/main" id="{7D8EFB51-28F4-4F87-83F8-C7BFE29FC66A}"/>
                  </a:ext>
                </a:extLst>
              </p:cNvPr>
              <p:cNvSpPr>
                <a:spLocks/>
              </p:cNvSpPr>
              <p:nvPr/>
            </p:nvSpPr>
            <p:spPr bwMode="auto">
              <a:xfrm>
                <a:off x="4254" y="440"/>
                <a:ext cx="495" cy="271"/>
              </a:xfrm>
              <a:custGeom>
                <a:avLst/>
                <a:gdLst>
                  <a:gd name="T0" fmla="*/ 133 w 495"/>
                  <a:gd name="T1" fmla="*/ 0 h 271"/>
                  <a:gd name="T2" fmla="*/ 133 w 495"/>
                  <a:gd name="T3" fmla="*/ 105 h 271"/>
                  <a:gd name="T4" fmla="*/ 0 w 495"/>
                  <a:gd name="T5" fmla="*/ 105 h 271"/>
                  <a:gd name="T6" fmla="*/ 0 w 495"/>
                  <a:gd name="T7" fmla="*/ 165 h 271"/>
                  <a:gd name="T8" fmla="*/ 133 w 495"/>
                  <a:gd name="T9" fmla="*/ 165 h 271"/>
                  <a:gd name="T10" fmla="*/ 133 w 495"/>
                  <a:gd name="T11" fmla="*/ 271 h 271"/>
                  <a:gd name="T12" fmla="*/ 209 w 495"/>
                  <a:gd name="T13" fmla="*/ 271 h 271"/>
                  <a:gd name="T14" fmla="*/ 209 w 495"/>
                  <a:gd name="T15" fmla="*/ 165 h 271"/>
                  <a:gd name="T16" fmla="*/ 495 w 495"/>
                  <a:gd name="T17" fmla="*/ 165 h 271"/>
                  <a:gd name="T18" fmla="*/ 495 w 495"/>
                  <a:gd name="T19" fmla="*/ 105 h 271"/>
                  <a:gd name="T20" fmla="*/ 209 w 495"/>
                  <a:gd name="T21" fmla="*/ 105 h 271"/>
                  <a:gd name="T22" fmla="*/ 209 w 495"/>
                  <a:gd name="T23" fmla="*/ 0 h 271"/>
                  <a:gd name="T24" fmla="*/ 133 w 495"/>
                  <a:gd name="T25"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271">
                    <a:moveTo>
                      <a:pt x="133" y="0"/>
                    </a:moveTo>
                    <a:lnTo>
                      <a:pt x="133" y="105"/>
                    </a:lnTo>
                    <a:lnTo>
                      <a:pt x="0" y="105"/>
                    </a:lnTo>
                    <a:lnTo>
                      <a:pt x="0" y="165"/>
                    </a:lnTo>
                    <a:lnTo>
                      <a:pt x="133" y="165"/>
                    </a:lnTo>
                    <a:lnTo>
                      <a:pt x="133" y="271"/>
                    </a:lnTo>
                    <a:lnTo>
                      <a:pt x="209" y="271"/>
                    </a:lnTo>
                    <a:lnTo>
                      <a:pt x="209" y="165"/>
                    </a:lnTo>
                    <a:lnTo>
                      <a:pt x="495" y="165"/>
                    </a:lnTo>
                    <a:lnTo>
                      <a:pt x="495" y="105"/>
                    </a:lnTo>
                    <a:lnTo>
                      <a:pt x="209" y="105"/>
                    </a:lnTo>
                    <a:lnTo>
                      <a:pt x="209" y="0"/>
                    </a:lnTo>
                    <a:lnTo>
                      <a:pt x="133" y="0"/>
                    </a:lnTo>
                    <a:close/>
                  </a:path>
                </a:pathLst>
              </a:custGeom>
              <a:solidFill>
                <a:srgbClr val="FFFFFF"/>
              </a:solidFill>
              <a:ln>
                <a:noFill/>
              </a:ln>
            </p:spPr>
            <p:txBody>
              <a:bodyPr/>
              <a:lstStyle/>
              <a:p>
                <a:pPr>
                  <a:defRPr/>
                </a:pPr>
                <a:endParaRPr lang="en-US" dirty="0">
                  <a:solidFill>
                    <a:prstClr val="black"/>
                  </a:solidFill>
                  <a:latin typeface="Calibri"/>
                  <a:ea typeface="MS PGothic" panose="020B0600070205080204" pitchFamily="34" charset="-128"/>
                </a:endParaRPr>
              </a:p>
            </p:txBody>
          </p:sp>
          <p:sp>
            <p:nvSpPr>
              <p:cNvPr id="52" name="Freeform 331">
                <a:extLst>
                  <a:ext uri="{FF2B5EF4-FFF2-40B4-BE49-F238E27FC236}">
                    <a16:creationId xmlns:a16="http://schemas.microsoft.com/office/drawing/2014/main" id="{DF0BD2A5-7E30-477C-A621-A30CF5FBC644}"/>
                  </a:ext>
                </a:extLst>
              </p:cNvPr>
              <p:cNvSpPr>
                <a:spLocks/>
              </p:cNvSpPr>
              <p:nvPr/>
            </p:nvSpPr>
            <p:spPr bwMode="auto">
              <a:xfrm>
                <a:off x="4254" y="440"/>
                <a:ext cx="495" cy="271"/>
              </a:xfrm>
              <a:custGeom>
                <a:avLst/>
                <a:gdLst>
                  <a:gd name="T0" fmla="*/ 152 w 495"/>
                  <a:gd name="T1" fmla="*/ 0 h 271"/>
                  <a:gd name="T2" fmla="*/ 190 w 495"/>
                  <a:gd name="T3" fmla="*/ 0 h 271"/>
                  <a:gd name="T4" fmla="*/ 190 w 495"/>
                  <a:gd name="T5" fmla="*/ 120 h 271"/>
                  <a:gd name="T6" fmla="*/ 495 w 495"/>
                  <a:gd name="T7" fmla="*/ 120 h 271"/>
                  <a:gd name="T8" fmla="*/ 495 w 495"/>
                  <a:gd name="T9" fmla="*/ 150 h 271"/>
                  <a:gd name="T10" fmla="*/ 190 w 495"/>
                  <a:gd name="T11" fmla="*/ 150 h 271"/>
                  <a:gd name="T12" fmla="*/ 190 w 495"/>
                  <a:gd name="T13" fmla="*/ 271 h 271"/>
                  <a:gd name="T14" fmla="*/ 152 w 495"/>
                  <a:gd name="T15" fmla="*/ 271 h 271"/>
                  <a:gd name="T16" fmla="*/ 152 w 495"/>
                  <a:gd name="T17" fmla="*/ 150 h 271"/>
                  <a:gd name="T18" fmla="*/ 0 w 495"/>
                  <a:gd name="T19" fmla="*/ 150 h 271"/>
                  <a:gd name="T20" fmla="*/ 0 w 495"/>
                  <a:gd name="T21" fmla="*/ 120 h 271"/>
                  <a:gd name="T22" fmla="*/ 152 w 495"/>
                  <a:gd name="T23" fmla="*/ 120 h 271"/>
                  <a:gd name="T24" fmla="*/ 152 w 495"/>
                  <a:gd name="T25"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271">
                    <a:moveTo>
                      <a:pt x="152" y="0"/>
                    </a:moveTo>
                    <a:lnTo>
                      <a:pt x="190" y="0"/>
                    </a:lnTo>
                    <a:lnTo>
                      <a:pt x="190" y="120"/>
                    </a:lnTo>
                    <a:lnTo>
                      <a:pt x="495" y="120"/>
                    </a:lnTo>
                    <a:lnTo>
                      <a:pt x="495" y="150"/>
                    </a:lnTo>
                    <a:lnTo>
                      <a:pt x="190" y="150"/>
                    </a:lnTo>
                    <a:lnTo>
                      <a:pt x="190" y="271"/>
                    </a:lnTo>
                    <a:lnTo>
                      <a:pt x="152" y="271"/>
                    </a:lnTo>
                    <a:lnTo>
                      <a:pt x="152" y="150"/>
                    </a:lnTo>
                    <a:lnTo>
                      <a:pt x="0" y="150"/>
                    </a:lnTo>
                    <a:lnTo>
                      <a:pt x="0" y="120"/>
                    </a:lnTo>
                    <a:lnTo>
                      <a:pt x="152" y="120"/>
                    </a:lnTo>
                    <a:lnTo>
                      <a:pt x="152" y="0"/>
                    </a:lnTo>
                    <a:close/>
                  </a:path>
                </a:pathLst>
              </a:custGeom>
              <a:solidFill>
                <a:srgbClr val="000080"/>
              </a:solidFill>
              <a:ln>
                <a:noFill/>
              </a:ln>
            </p:spPr>
            <p:txBody>
              <a:bodyPr/>
              <a:lstStyle/>
              <a:p>
                <a:pPr>
                  <a:defRPr/>
                </a:pPr>
                <a:endParaRPr lang="en-US" dirty="0">
                  <a:solidFill>
                    <a:prstClr val="black"/>
                  </a:solidFill>
                  <a:latin typeface="Calibri"/>
                  <a:ea typeface="MS PGothic" panose="020B0600070205080204" pitchFamily="34" charset="-128"/>
                </a:endParaRPr>
              </a:p>
            </p:txBody>
          </p:sp>
        </p:grpSp>
        <p:grpSp>
          <p:nvGrpSpPr>
            <p:cNvPr id="46" name="Group 335">
              <a:extLst>
                <a:ext uri="{FF2B5EF4-FFF2-40B4-BE49-F238E27FC236}">
                  <a16:creationId xmlns:a16="http://schemas.microsoft.com/office/drawing/2014/main" id="{788B759D-D507-4F6B-9253-E30FE7E9FADE}"/>
                </a:ext>
              </a:extLst>
            </p:cNvPr>
            <p:cNvGrpSpPr>
              <a:grpSpLocks/>
            </p:cNvGrpSpPr>
            <p:nvPr/>
          </p:nvGrpSpPr>
          <p:grpSpPr bwMode="auto">
            <a:xfrm>
              <a:off x="3461" y="599"/>
              <a:ext cx="496" cy="270"/>
              <a:chOff x="4873" y="446"/>
              <a:chExt cx="496" cy="270"/>
            </a:xfrm>
            <a:effectLst>
              <a:outerShdw blurRad="50800" dist="38100" dir="2700000" algn="tl" rotWithShape="0">
                <a:prstClr val="black">
                  <a:alpha val="40000"/>
                </a:prstClr>
              </a:outerShdw>
            </a:effectLst>
          </p:grpSpPr>
          <p:sp>
            <p:nvSpPr>
              <p:cNvPr id="48" name="Rectangle 333">
                <a:extLst>
                  <a:ext uri="{FF2B5EF4-FFF2-40B4-BE49-F238E27FC236}">
                    <a16:creationId xmlns:a16="http://schemas.microsoft.com/office/drawing/2014/main" id="{6464F957-D1BB-4491-B2DF-E69B052AB0A1}"/>
                  </a:ext>
                </a:extLst>
              </p:cNvPr>
              <p:cNvSpPr>
                <a:spLocks noChangeArrowheads="1"/>
              </p:cNvSpPr>
              <p:nvPr/>
            </p:nvSpPr>
            <p:spPr bwMode="auto">
              <a:xfrm>
                <a:off x="4873" y="446"/>
                <a:ext cx="496" cy="270"/>
              </a:xfrm>
              <a:prstGeom prst="rect">
                <a:avLst/>
              </a:prstGeom>
              <a:solidFill>
                <a:srgbClr val="0000FF"/>
              </a:solidFill>
              <a:ln>
                <a:noFill/>
              </a:ln>
            </p:spPr>
            <p:txBody>
              <a:bodyPr/>
              <a:lstStyle/>
              <a:p>
                <a:pPr>
                  <a:defRPr/>
                </a:pPr>
                <a:endParaRPr lang="en-US" dirty="0">
                  <a:solidFill>
                    <a:prstClr val="black"/>
                  </a:solidFill>
                  <a:latin typeface="Calibri"/>
                  <a:ea typeface="MS PGothic" panose="020B0600070205080204" pitchFamily="34" charset="-128"/>
                </a:endParaRPr>
              </a:p>
            </p:txBody>
          </p:sp>
          <p:sp>
            <p:nvSpPr>
              <p:cNvPr id="49" name="Freeform 334">
                <a:extLst>
                  <a:ext uri="{FF2B5EF4-FFF2-40B4-BE49-F238E27FC236}">
                    <a16:creationId xmlns:a16="http://schemas.microsoft.com/office/drawing/2014/main" id="{FC1B11A1-262F-4066-9653-E8DB4E3BA1FD}"/>
                  </a:ext>
                </a:extLst>
              </p:cNvPr>
              <p:cNvSpPr>
                <a:spLocks/>
              </p:cNvSpPr>
              <p:nvPr/>
            </p:nvSpPr>
            <p:spPr bwMode="auto">
              <a:xfrm>
                <a:off x="4873" y="446"/>
                <a:ext cx="496" cy="270"/>
              </a:xfrm>
              <a:custGeom>
                <a:avLst/>
                <a:gdLst>
                  <a:gd name="T0" fmla="*/ 118 w 496"/>
                  <a:gd name="T1" fmla="*/ 0 h 270"/>
                  <a:gd name="T2" fmla="*/ 118 w 496"/>
                  <a:gd name="T3" fmla="*/ 105 h 270"/>
                  <a:gd name="T4" fmla="*/ 0 w 496"/>
                  <a:gd name="T5" fmla="*/ 105 h 270"/>
                  <a:gd name="T6" fmla="*/ 0 w 496"/>
                  <a:gd name="T7" fmla="*/ 164 h 270"/>
                  <a:gd name="T8" fmla="*/ 118 w 496"/>
                  <a:gd name="T9" fmla="*/ 164 h 270"/>
                  <a:gd name="T10" fmla="*/ 118 w 496"/>
                  <a:gd name="T11" fmla="*/ 270 h 270"/>
                  <a:gd name="T12" fmla="*/ 198 w 496"/>
                  <a:gd name="T13" fmla="*/ 270 h 270"/>
                  <a:gd name="T14" fmla="*/ 198 w 496"/>
                  <a:gd name="T15" fmla="*/ 164 h 270"/>
                  <a:gd name="T16" fmla="*/ 496 w 496"/>
                  <a:gd name="T17" fmla="*/ 164 h 270"/>
                  <a:gd name="T18" fmla="*/ 496 w 496"/>
                  <a:gd name="T19" fmla="*/ 105 h 270"/>
                  <a:gd name="T20" fmla="*/ 198 w 496"/>
                  <a:gd name="T21" fmla="*/ 105 h 270"/>
                  <a:gd name="T22" fmla="*/ 198 w 496"/>
                  <a:gd name="T23" fmla="*/ 0 h 270"/>
                  <a:gd name="T24" fmla="*/ 118 w 496"/>
                  <a:gd name="T2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 h="270">
                    <a:moveTo>
                      <a:pt x="118" y="0"/>
                    </a:moveTo>
                    <a:lnTo>
                      <a:pt x="118" y="105"/>
                    </a:lnTo>
                    <a:lnTo>
                      <a:pt x="0" y="105"/>
                    </a:lnTo>
                    <a:lnTo>
                      <a:pt x="0" y="164"/>
                    </a:lnTo>
                    <a:lnTo>
                      <a:pt x="118" y="164"/>
                    </a:lnTo>
                    <a:lnTo>
                      <a:pt x="118" y="270"/>
                    </a:lnTo>
                    <a:lnTo>
                      <a:pt x="198" y="270"/>
                    </a:lnTo>
                    <a:lnTo>
                      <a:pt x="198" y="164"/>
                    </a:lnTo>
                    <a:lnTo>
                      <a:pt x="496" y="164"/>
                    </a:lnTo>
                    <a:lnTo>
                      <a:pt x="496" y="105"/>
                    </a:lnTo>
                    <a:lnTo>
                      <a:pt x="198" y="105"/>
                    </a:lnTo>
                    <a:lnTo>
                      <a:pt x="198" y="0"/>
                    </a:lnTo>
                    <a:lnTo>
                      <a:pt x="118" y="0"/>
                    </a:lnTo>
                    <a:close/>
                  </a:path>
                </a:pathLst>
              </a:custGeom>
              <a:solidFill>
                <a:srgbClr val="FFFF00"/>
              </a:solidFill>
              <a:ln>
                <a:noFill/>
              </a:ln>
            </p:spPr>
            <p:txBody>
              <a:bodyPr/>
              <a:lstStyle/>
              <a:p>
                <a:pPr>
                  <a:defRPr/>
                </a:pPr>
                <a:endParaRPr lang="en-US" dirty="0">
                  <a:solidFill>
                    <a:prstClr val="black"/>
                  </a:solidFill>
                  <a:latin typeface="Calibri"/>
                  <a:ea typeface="MS PGothic" panose="020B0600070205080204" pitchFamily="34" charset="-128"/>
                </a:endParaRPr>
              </a:p>
            </p:txBody>
          </p:sp>
        </p:grpSp>
        <p:sp>
          <p:nvSpPr>
            <p:cNvPr id="47" name="Text Box 73">
              <a:extLst>
                <a:ext uri="{FF2B5EF4-FFF2-40B4-BE49-F238E27FC236}">
                  <a16:creationId xmlns:a16="http://schemas.microsoft.com/office/drawing/2014/main" id="{3381E837-D788-49AE-9413-34F8806B0428}"/>
                </a:ext>
              </a:extLst>
            </p:cNvPr>
            <p:cNvSpPr txBox="1">
              <a:spLocks noChangeArrowheads="1"/>
            </p:cNvSpPr>
            <p:nvPr/>
          </p:nvSpPr>
          <p:spPr bwMode="auto">
            <a:xfrm>
              <a:off x="1519" y="922"/>
              <a:ext cx="2767"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defRPr sz="2200" b="1">
                  <a:solidFill>
                    <a:schemeClr val="accent2"/>
                  </a:solidFill>
                  <a:latin typeface="Calibri" charset="0"/>
                  <a:ea typeface="ＭＳ Ｐゴシック" charset="0"/>
                </a:defRPr>
              </a:lvl1pPr>
              <a:lvl2pPr marL="742950" indent="-285750" defTabSz="957263">
                <a:defRPr b="1">
                  <a:solidFill>
                    <a:schemeClr val="accent2"/>
                  </a:solidFill>
                  <a:latin typeface="Calibri" charset="0"/>
                  <a:ea typeface="ＭＳ Ｐゴシック" charset="0"/>
                </a:defRPr>
              </a:lvl2pPr>
              <a:lvl3pPr marL="1143000" indent="-228600" defTabSz="957263">
                <a:defRPr sz="1400">
                  <a:solidFill>
                    <a:srgbClr val="000000"/>
                  </a:solidFill>
                  <a:latin typeface="Calibri" charset="0"/>
                  <a:ea typeface="ＭＳ Ｐゴシック" charset="0"/>
                </a:defRPr>
              </a:lvl3pPr>
              <a:lvl4pPr marL="1600200" indent="-228600" defTabSz="957263">
                <a:defRPr>
                  <a:solidFill>
                    <a:schemeClr val="tx1"/>
                  </a:solidFill>
                  <a:latin typeface="Arial" charset="0"/>
                  <a:ea typeface="ＭＳ Ｐゴシック" charset="0"/>
                </a:defRPr>
              </a:lvl4pPr>
              <a:lvl5pPr marL="2057400" indent="-228600" defTabSz="957263">
                <a:defRPr>
                  <a:solidFill>
                    <a:schemeClr val="tx1"/>
                  </a:solidFill>
                  <a:latin typeface="Arial" charset="0"/>
                  <a:ea typeface="ＭＳ Ｐゴシック" charset="0"/>
                </a:defRPr>
              </a:lvl5pPr>
              <a:lvl6pPr marL="2514600" indent="-228600" defTabSz="957263" eaLnBrk="0" hangingPunct="0">
                <a:defRPr>
                  <a:solidFill>
                    <a:schemeClr val="tx1"/>
                  </a:solidFill>
                  <a:latin typeface="Arial" charset="0"/>
                  <a:ea typeface="ＭＳ Ｐゴシック" charset="0"/>
                </a:defRPr>
              </a:lvl6pPr>
              <a:lvl7pPr marL="2971800" indent="-228600" defTabSz="957263" eaLnBrk="0" hangingPunct="0">
                <a:defRPr>
                  <a:solidFill>
                    <a:schemeClr val="tx1"/>
                  </a:solidFill>
                  <a:latin typeface="Arial" charset="0"/>
                  <a:ea typeface="ＭＳ Ｐゴシック" charset="0"/>
                </a:defRPr>
              </a:lvl7pPr>
              <a:lvl8pPr marL="3429000" indent="-228600" defTabSz="957263" eaLnBrk="0" hangingPunct="0">
                <a:defRPr>
                  <a:solidFill>
                    <a:schemeClr val="tx1"/>
                  </a:solidFill>
                  <a:latin typeface="Arial" charset="0"/>
                  <a:ea typeface="ＭＳ Ｐゴシック" charset="0"/>
                </a:defRPr>
              </a:lvl8pPr>
              <a:lvl9pPr marL="3886200" indent="-228600" defTabSz="957263" eaLnBrk="0" hangingPunct="0">
                <a:defRPr>
                  <a:solidFill>
                    <a:schemeClr val="tx1"/>
                  </a:solidFill>
                  <a:latin typeface="Arial" charset="0"/>
                  <a:ea typeface="ＭＳ Ｐゴシック" charset="0"/>
                </a:defRPr>
              </a:lvl9pPr>
            </a:lstStyle>
            <a:p>
              <a:pPr>
                <a:spcBef>
                  <a:spcPct val="50000"/>
                </a:spcBef>
              </a:pPr>
              <a:r>
                <a:rPr lang="en-US" sz="1200" b="0" dirty="0" err="1">
                  <a:solidFill>
                    <a:srgbClr val="522D24"/>
                  </a:solidFill>
                  <a:ea typeface="MS PGothic" charset="0"/>
                  <a:cs typeface="Arial" charset="0"/>
                </a:rPr>
                <a:t>Danemark</a:t>
              </a:r>
              <a:r>
                <a:rPr lang="en-US" sz="1200" b="0" dirty="0">
                  <a:solidFill>
                    <a:srgbClr val="522D24"/>
                  </a:solidFill>
                  <a:ea typeface="MS PGothic" charset="0"/>
                  <a:cs typeface="Arial" charset="0"/>
                </a:rPr>
                <a:t>         </a:t>
              </a:r>
              <a:r>
                <a:rPr lang="en-US" sz="1200" b="0" dirty="0" err="1">
                  <a:solidFill>
                    <a:srgbClr val="522D24"/>
                  </a:solidFill>
                  <a:ea typeface="MS PGothic" charset="0"/>
                  <a:cs typeface="Arial" charset="0"/>
                </a:rPr>
                <a:t>Islande</a:t>
              </a:r>
              <a:r>
                <a:rPr lang="en-US" sz="1200" b="0" dirty="0">
                  <a:solidFill>
                    <a:srgbClr val="522D24"/>
                  </a:solidFill>
                  <a:ea typeface="MS PGothic" charset="0"/>
                  <a:cs typeface="Arial" charset="0"/>
                </a:rPr>
                <a:t>            </a:t>
              </a:r>
              <a:r>
                <a:rPr lang="en-US" sz="1200" b="0" dirty="0" err="1">
                  <a:solidFill>
                    <a:srgbClr val="522D24"/>
                  </a:solidFill>
                  <a:ea typeface="MS PGothic" charset="0"/>
                  <a:cs typeface="Arial" charset="0"/>
                </a:rPr>
                <a:t>Norvège</a:t>
              </a:r>
              <a:r>
                <a:rPr lang="en-US" sz="1200" b="0" dirty="0">
                  <a:solidFill>
                    <a:srgbClr val="522D24"/>
                  </a:solidFill>
                  <a:ea typeface="MS PGothic" charset="0"/>
                  <a:cs typeface="Arial" charset="0"/>
                </a:rPr>
                <a:t>           </a:t>
              </a:r>
              <a:r>
                <a:rPr lang="en-US" sz="1200" b="0" dirty="0" err="1">
                  <a:solidFill>
                    <a:srgbClr val="522D24"/>
                  </a:solidFill>
                  <a:ea typeface="MS PGothic" charset="0"/>
                  <a:cs typeface="Arial" charset="0"/>
                </a:rPr>
                <a:t>Suède</a:t>
              </a:r>
              <a:endParaRPr lang="fr-FR" sz="1200" b="0" dirty="0">
                <a:solidFill>
                  <a:srgbClr val="522D24"/>
                </a:solidFill>
                <a:ea typeface="MS PGothic" charset="0"/>
                <a:cs typeface="Arial" charset="0"/>
              </a:endParaRPr>
            </a:p>
          </p:txBody>
        </p:sp>
      </p:grpSp>
      <p:grpSp>
        <p:nvGrpSpPr>
          <p:cNvPr id="58" name="Group 80"/>
          <p:cNvGrpSpPr>
            <a:grpSpLocks/>
          </p:cNvGrpSpPr>
          <p:nvPr/>
        </p:nvGrpSpPr>
        <p:grpSpPr bwMode="auto">
          <a:xfrm>
            <a:off x="1558926" y="2833591"/>
            <a:ext cx="9067801" cy="3011844"/>
            <a:chOff x="22" y="1298"/>
            <a:chExt cx="5712" cy="2132"/>
          </a:xfrm>
        </p:grpSpPr>
        <p:sp>
          <p:nvSpPr>
            <p:cNvPr id="59" name="Text Box 44">
              <a:extLst>
                <a:ext uri="{FF2B5EF4-FFF2-40B4-BE49-F238E27FC236}">
                  <a16:creationId xmlns:a16="http://schemas.microsoft.com/office/drawing/2014/main" id="{F274BCA3-84FB-4D0A-AACF-3D51C249319D}"/>
                </a:ext>
              </a:extLst>
            </p:cNvPr>
            <p:cNvSpPr txBox="1">
              <a:spLocks noChangeArrowheads="1"/>
            </p:cNvSpPr>
            <p:nvPr/>
          </p:nvSpPr>
          <p:spPr bwMode="auto">
            <a:xfrm rot="-5400000">
              <a:off x="-175" y="1585"/>
              <a:ext cx="681" cy="288"/>
            </a:xfrm>
            <a:prstGeom prst="rect">
              <a:avLst/>
            </a:prstGeom>
            <a:solidFill>
              <a:schemeClr val="accent2"/>
            </a:solidFill>
            <a:ln w="9525">
              <a:solidFill>
                <a:schemeClr val="accent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40000"/>
                </a:spcBef>
                <a:spcAft>
                  <a:spcPct val="40000"/>
                </a:spcAft>
                <a:buClrTx/>
                <a:buSzTx/>
                <a:buFontTx/>
                <a:buNone/>
                <a:defRPr/>
              </a:pPr>
              <a:r>
                <a:rPr lang="en-US" altLang="en-US" sz="1846">
                  <a:solidFill>
                    <a:srgbClr val="FFFFFF"/>
                  </a:solidFill>
                  <a:ea typeface="MS PGothic" panose="020B0600070205080204" pitchFamily="34" charset="-128"/>
                  <a:cs typeface="Arial" panose="020B0604020202020204" pitchFamily="34" charset="0"/>
                </a:rPr>
                <a:t>P 015</a:t>
              </a:r>
            </a:p>
          </p:txBody>
        </p:sp>
        <p:grpSp>
          <p:nvGrpSpPr>
            <p:cNvPr id="61" name="Group 76"/>
            <p:cNvGrpSpPr>
              <a:grpSpLocks/>
            </p:cNvGrpSpPr>
            <p:nvPr/>
          </p:nvGrpSpPr>
          <p:grpSpPr bwMode="auto">
            <a:xfrm>
              <a:off x="383" y="1298"/>
              <a:ext cx="5351" cy="2132"/>
              <a:chOff x="383" y="1249"/>
              <a:chExt cx="5351" cy="2132"/>
            </a:xfrm>
          </p:grpSpPr>
          <p:sp>
            <p:nvSpPr>
              <p:cNvPr id="63" name="Line 2"/>
              <p:cNvSpPr>
                <a:spLocks noChangeShapeType="1"/>
              </p:cNvSpPr>
              <p:nvPr/>
            </p:nvSpPr>
            <p:spPr bwMode="auto">
              <a:xfrm>
                <a:off x="658" y="1517"/>
                <a:ext cx="4944" cy="12"/>
              </a:xfrm>
              <a:prstGeom prst="line">
                <a:avLst/>
              </a:prstGeom>
              <a:noFill/>
              <a:ln w="381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4" name="Line 3"/>
              <p:cNvSpPr>
                <a:spLocks noChangeShapeType="1"/>
              </p:cNvSpPr>
              <p:nvPr/>
            </p:nvSpPr>
            <p:spPr bwMode="auto">
              <a:xfrm>
                <a:off x="612" y="1870"/>
                <a:ext cx="1633" cy="14"/>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1" name="Text Box 47">
                <a:extLst>
                  <a:ext uri="{FF2B5EF4-FFF2-40B4-BE49-F238E27FC236}">
                    <a16:creationId xmlns:a16="http://schemas.microsoft.com/office/drawing/2014/main" id="{F674D0D7-B5C8-449E-86C5-CD9A8C9D2E9D}"/>
                  </a:ext>
                </a:extLst>
              </p:cNvPr>
              <p:cNvSpPr txBox="1">
                <a:spLocks noChangeArrowheads="1"/>
              </p:cNvSpPr>
              <p:nvPr/>
            </p:nvSpPr>
            <p:spPr bwMode="auto">
              <a:xfrm>
                <a:off x="1610" y="1562"/>
                <a:ext cx="635" cy="2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25400" algn="ctr">
                    <a:solidFill>
                      <a:srgbClr val="FF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42203" rIns="42203">
                <a:spAutoFit/>
              </a:bodyPr>
              <a:lstStyle>
                <a:lvl1pPr defTabSz="957263">
                  <a:defRPr sz="2200" b="1">
                    <a:solidFill>
                      <a:schemeClr val="accent2"/>
                    </a:solidFill>
                    <a:latin typeface="Calibri" charset="0"/>
                    <a:ea typeface="ＭＳ Ｐゴシック" charset="0"/>
                  </a:defRPr>
                </a:lvl1pPr>
                <a:lvl2pPr marL="742950" indent="-285750" defTabSz="957263">
                  <a:defRPr b="1">
                    <a:solidFill>
                      <a:schemeClr val="accent2"/>
                    </a:solidFill>
                    <a:latin typeface="Calibri" charset="0"/>
                    <a:ea typeface="ＭＳ Ｐゴシック" charset="0"/>
                  </a:defRPr>
                </a:lvl2pPr>
                <a:lvl3pPr marL="1143000" indent="-228600" defTabSz="957263">
                  <a:defRPr sz="1400">
                    <a:solidFill>
                      <a:srgbClr val="000000"/>
                    </a:solidFill>
                    <a:latin typeface="Calibri" charset="0"/>
                    <a:ea typeface="ＭＳ Ｐゴシック" charset="0"/>
                  </a:defRPr>
                </a:lvl3pPr>
                <a:lvl4pPr marL="1600200" indent="-228600" defTabSz="957263">
                  <a:defRPr>
                    <a:solidFill>
                      <a:schemeClr val="tx1"/>
                    </a:solidFill>
                    <a:latin typeface="Arial" charset="0"/>
                    <a:ea typeface="ＭＳ Ｐゴシック" charset="0"/>
                  </a:defRPr>
                </a:lvl4pPr>
                <a:lvl5pPr marL="2057400" indent="-228600" defTabSz="957263">
                  <a:defRPr>
                    <a:solidFill>
                      <a:schemeClr val="tx1"/>
                    </a:solidFill>
                    <a:latin typeface="Arial" charset="0"/>
                    <a:ea typeface="ＭＳ Ｐゴシック" charset="0"/>
                  </a:defRPr>
                </a:lvl5pPr>
                <a:lvl6pPr marL="2514600" indent="-228600" defTabSz="957263" eaLnBrk="0" hangingPunct="0">
                  <a:defRPr>
                    <a:solidFill>
                      <a:schemeClr val="tx1"/>
                    </a:solidFill>
                    <a:latin typeface="Arial" charset="0"/>
                    <a:ea typeface="ＭＳ Ｐゴシック" charset="0"/>
                  </a:defRPr>
                </a:lvl6pPr>
                <a:lvl7pPr marL="2971800" indent="-228600" defTabSz="957263" eaLnBrk="0" hangingPunct="0">
                  <a:defRPr>
                    <a:solidFill>
                      <a:schemeClr val="tx1"/>
                    </a:solidFill>
                    <a:latin typeface="Arial" charset="0"/>
                    <a:ea typeface="ＭＳ Ｐゴシック" charset="0"/>
                  </a:defRPr>
                </a:lvl7pPr>
                <a:lvl8pPr marL="3429000" indent="-228600" defTabSz="957263" eaLnBrk="0" hangingPunct="0">
                  <a:defRPr>
                    <a:solidFill>
                      <a:schemeClr val="tx1"/>
                    </a:solidFill>
                    <a:latin typeface="Arial" charset="0"/>
                    <a:ea typeface="ＭＳ Ｐゴシック" charset="0"/>
                  </a:defRPr>
                </a:lvl8pPr>
                <a:lvl9pPr marL="3886200" indent="-228600" defTabSz="957263" eaLnBrk="0" hangingPunct="0">
                  <a:defRPr>
                    <a:solidFill>
                      <a:schemeClr val="tx1"/>
                    </a:solidFill>
                    <a:latin typeface="Arial" charset="0"/>
                    <a:ea typeface="ＭＳ Ｐゴシック" charset="0"/>
                  </a:defRPr>
                </a:lvl9pPr>
              </a:lstStyle>
              <a:p>
                <a:pPr>
                  <a:spcBef>
                    <a:spcPct val="50000"/>
                  </a:spcBef>
                </a:pPr>
                <a:r>
                  <a:rPr lang="en-US" sz="1600">
                    <a:solidFill>
                      <a:srgbClr val="000000"/>
                    </a:solidFill>
                    <a:ea typeface="MS PGothic" charset="0"/>
                    <a:cs typeface="Arial" charset="0"/>
                  </a:rPr>
                  <a:t>Efficacité</a:t>
                </a:r>
              </a:p>
            </p:txBody>
          </p:sp>
          <p:sp>
            <p:nvSpPr>
              <p:cNvPr id="75" name="Rectangle 52">
                <a:extLst>
                  <a:ext uri="{FF2B5EF4-FFF2-40B4-BE49-F238E27FC236}">
                    <a16:creationId xmlns:a16="http://schemas.microsoft.com/office/drawing/2014/main" id="{D19A0DC7-1764-4015-8768-18D3FF578659}"/>
                  </a:ext>
                </a:extLst>
              </p:cNvPr>
              <p:cNvSpPr>
                <a:spLocks noChangeArrowheads="1"/>
              </p:cNvSpPr>
              <p:nvPr/>
            </p:nvSpPr>
            <p:spPr bwMode="auto">
              <a:xfrm>
                <a:off x="1085" y="1249"/>
                <a:ext cx="473" cy="2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defRPr/>
                </a:pPr>
                <a:r>
                  <a:rPr lang="en-US" altLang="en-US" sz="1662" dirty="0" err="1">
                    <a:solidFill>
                      <a:srgbClr val="00AFA5"/>
                    </a:solidFill>
                    <a:ea typeface="MS PGothic" panose="020B0600070205080204" pitchFamily="34" charset="-128"/>
                    <a:cs typeface="Arial" panose="020B0604020202020204" pitchFamily="34" charset="0"/>
                  </a:rPr>
                  <a:t>Vaccin</a:t>
                </a:r>
                <a:endParaRPr lang="fr-FR" altLang="en-US" sz="1662" dirty="0">
                  <a:solidFill>
                    <a:srgbClr val="00AFA5"/>
                  </a:solidFill>
                  <a:ea typeface="MS PGothic" panose="020B0600070205080204" pitchFamily="34" charset="-128"/>
                  <a:cs typeface="Arial" panose="020B0604020202020204" pitchFamily="34" charset="0"/>
                </a:endParaRPr>
              </a:p>
            </p:txBody>
          </p:sp>
          <p:sp>
            <p:nvSpPr>
              <p:cNvPr id="76" name="Rectangle 53">
                <a:extLst>
                  <a:ext uri="{FF2B5EF4-FFF2-40B4-BE49-F238E27FC236}">
                    <a16:creationId xmlns:a16="http://schemas.microsoft.com/office/drawing/2014/main" id="{4CCB6FD2-0E9C-4130-B587-36D44CA73413}"/>
                  </a:ext>
                </a:extLst>
              </p:cNvPr>
              <p:cNvSpPr>
                <a:spLocks noChangeArrowheads="1"/>
              </p:cNvSpPr>
              <p:nvPr/>
            </p:nvSpPr>
            <p:spPr bwMode="auto">
              <a:xfrm>
                <a:off x="1070" y="1657"/>
                <a:ext cx="556" cy="2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defRPr/>
                </a:pPr>
                <a:r>
                  <a:rPr lang="en-US" altLang="en-US" sz="1662" dirty="0">
                    <a:solidFill>
                      <a:srgbClr val="000099"/>
                    </a:solidFill>
                    <a:ea typeface="MS PGothic" panose="020B0600070205080204" pitchFamily="34" charset="-128"/>
                    <a:cs typeface="Arial" panose="020B0604020202020204" pitchFamily="34" charset="0"/>
                  </a:rPr>
                  <a:t>Placebo</a:t>
                </a:r>
                <a:endParaRPr lang="fr-FR" altLang="en-US" sz="1662" dirty="0">
                  <a:solidFill>
                    <a:srgbClr val="000099"/>
                  </a:solidFill>
                  <a:ea typeface="MS PGothic" panose="020B0600070205080204" pitchFamily="34" charset="-128"/>
                  <a:cs typeface="Arial" panose="020B0604020202020204" pitchFamily="34" charset="0"/>
                </a:endParaRPr>
              </a:p>
            </p:txBody>
          </p:sp>
          <p:sp>
            <p:nvSpPr>
              <p:cNvPr id="77" name="Line 54"/>
              <p:cNvSpPr>
                <a:spLocks noChangeShapeType="1"/>
              </p:cNvSpPr>
              <p:nvPr/>
            </p:nvSpPr>
            <p:spPr bwMode="auto">
              <a:xfrm>
                <a:off x="2246" y="1883"/>
                <a:ext cx="3356" cy="1"/>
              </a:xfrm>
              <a:prstGeom prst="line">
                <a:avLst/>
              </a:prstGeom>
              <a:noFill/>
              <a:ln w="381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8" name="Rectangle 55">
                <a:extLst>
                  <a:ext uri="{FF2B5EF4-FFF2-40B4-BE49-F238E27FC236}">
                    <a16:creationId xmlns:a16="http://schemas.microsoft.com/office/drawing/2014/main" id="{3489C116-CD5B-465B-80C8-53763D0EE022}"/>
                  </a:ext>
                </a:extLst>
              </p:cNvPr>
              <p:cNvSpPr>
                <a:spLocks noChangeArrowheads="1"/>
              </p:cNvSpPr>
              <p:nvPr/>
            </p:nvSpPr>
            <p:spPr bwMode="auto">
              <a:xfrm>
                <a:off x="2259" y="1657"/>
                <a:ext cx="473" cy="2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defRPr/>
                </a:pPr>
                <a:r>
                  <a:rPr lang="en-US" altLang="en-US" sz="1662">
                    <a:solidFill>
                      <a:srgbClr val="00AFA5"/>
                    </a:solidFill>
                    <a:ea typeface="MS PGothic" panose="020B0600070205080204" pitchFamily="34" charset="-128"/>
                    <a:cs typeface="Arial" panose="020B0604020202020204" pitchFamily="34" charset="0"/>
                  </a:rPr>
                  <a:t>Vaccin</a:t>
                </a:r>
                <a:endParaRPr lang="fr-FR" altLang="en-US" sz="1662">
                  <a:solidFill>
                    <a:srgbClr val="00AFA5"/>
                  </a:solidFill>
                  <a:ea typeface="MS PGothic" panose="020B0600070205080204" pitchFamily="34" charset="-128"/>
                  <a:cs typeface="Arial" panose="020B0604020202020204" pitchFamily="34" charset="0"/>
                </a:endParaRPr>
              </a:p>
            </p:txBody>
          </p:sp>
          <p:sp>
            <p:nvSpPr>
              <p:cNvPr id="79" name="Line 56"/>
              <p:cNvSpPr>
                <a:spLocks noChangeShapeType="1"/>
              </p:cNvSpPr>
              <p:nvPr/>
            </p:nvSpPr>
            <p:spPr bwMode="auto">
              <a:xfrm flipV="1">
                <a:off x="2200" y="1521"/>
                <a:ext cx="0" cy="317"/>
              </a:xfrm>
              <a:prstGeom prst="line">
                <a:avLst/>
              </a:prstGeom>
              <a:noFill/>
              <a:ln w="25400">
                <a:solidFill>
                  <a:schemeClr val="tx2"/>
                </a:solidFill>
                <a:round/>
                <a:headEnd type="stealth" w="med" len="med"/>
                <a:tailEnd type="stealth"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2" name="Line 59"/>
              <p:cNvSpPr>
                <a:spLocks noChangeShapeType="1"/>
              </p:cNvSpPr>
              <p:nvPr/>
            </p:nvSpPr>
            <p:spPr bwMode="auto">
              <a:xfrm flipV="1">
                <a:off x="5647" y="1430"/>
                <a:ext cx="0" cy="1860"/>
              </a:xfrm>
              <a:prstGeom prst="line">
                <a:avLst/>
              </a:prstGeom>
              <a:noFill/>
              <a:ln w="25400">
                <a:solidFill>
                  <a:srgbClr val="FF0000"/>
                </a:solidFill>
                <a:prstDash val="dash"/>
                <a:round/>
                <a:headEnd/>
                <a:tailEnd type="none"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dirty="0"/>
              </a:p>
            </p:txBody>
          </p:sp>
          <p:sp>
            <p:nvSpPr>
              <p:cNvPr id="83" name="Line 60"/>
              <p:cNvSpPr>
                <a:spLocks noChangeShapeType="1"/>
              </p:cNvSpPr>
              <p:nvPr/>
            </p:nvSpPr>
            <p:spPr bwMode="auto">
              <a:xfrm flipV="1">
                <a:off x="748" y="1339"/>
                <a:ext cx="0" cy="2042"/>
              </a:xfrm>
              <a:prstGeom prst="line">
                <a:avLst/>
              </a:prstGeom>
              <a:noFill/>
              <a:ln w="25400">
                <a:solidFill>
                  <a:schemeClr val="tx1"/>
                </a:solidFill>
                <a:prstDash val="dash"/>
                <a:round/>
                <a:headEnd/>
                <a:tailEnd type="none"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dirty="0"/>
              </a:p>
            </p:txBody>
          </p:sp>
          <p:sp>
            <p:nvSpPr>
              <p:cNvPr id="84" name="Text Box 61">
                <a:extLst>
                  <a:ext uri="{FF2B5EF4-FFF2-40B4-BE49-F238E27FC236}">
                    <a16:creationId xmlns:a16="http://schemas.microsoft.com/office/drawing/2014/main" id="{99D1AD05-6EA1-4F75-8B1A-648EFA9B87DF}"/>
                  </a:ext>
                </a:extLst>
              </p:cNvPr>
              <p:cNvSpPr txBox="1">
                <a:spLocks noChangeArrowheads="1"/>
              </p:cNvSpPr>
              <p:nvPr/>
            </p:nvSpPr>
            <p:spPr bwMode="auto">
              <a:xfrm>
                <a:off x="405" y="1338"/>
                <a:ext cx="540" cy="226"/>
              </a:xfrm>
              <a:prstGeom prst="rect">
                <a:avLst/>
              </a:prstGeom>
              <a:solidFill>
                <a:schemeClr val="bg1"/>
              </a:solidFill>
              <a:ln w="25400">
                <a:solidFill>
                  <a:schemeClr val="tx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42203" rIns="42203">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477">
                    <a:solidFill>
                      <a:srgbClr val="000000"/>
                    </a:solidFill>
                    <a:ea typeface="MS PGothic" panose="020B0600070205080204" pitchFamily="34" charset="-128"/>
                    <a:cs typeface="Arial" panose="020B0604020202020204" pitchFamily="34" charset="0"/>
                  </a:rPr>
                  <a:t>Cohorte 1</a:t>
                </a:r>
              </a:p>
            </p:txBody>
          </p:sp>
          <p:sp>
            <p:nvSpPr>
              <p:cNvPr id="85" name="Text Box 62">
                <a:extLst>
                  <a:ext uri="{FF2B5EF4-FFF2-40B4-BE49-F238E27FC236}">
                    <a16:creationId xmlns:a16="http://schemas.microsoft.com/office/drawing/2014/main" id="{36778F99-80B1-4D9A-B1D4-8CAFE9F3B73A}"/>
                  </a:ext>
                </a:extLst>
              </p:cNvPr>
              <p:cNvSpPr txBox="1">
                <a:spLocks noChangeArrowheads="1"/>
              </p:cNvSpPr>
              <p:nvPr/>
            </p:nvSpPr>
            <p:spPr bwMode="auto">
              <a:xfrm>
                <a:off x="383" y="1746"/>
                <a:ext cx="540" cy="226"/>
              </a:xfrm>
              <a:prstGeom prst="rect">
                <a:avLst/>
              </a:prstGeom>
              <a:solidFill>
                <a:schemeClr val="bg1"/>
              </a:solidFill>
              <a:ln w="25400">
                <a:solidFill>
                  <a:schemeClr val="tx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42203" rIns="42203">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477">
                    <a:solidFill>
                      <a:srgbClr val="000000"/>
                    </a:solidFill>
                    <a:ea typeface="MS PGothic" panose="020B0600070205080204" pitchFamily="34" charset="-128"/>
                    <a:cs typeface="Arial" panose="020B0604020202020204" pitchFamily="34" charset="0"/>
                  </a:rPr>
                  <a:t>Cohorte 2</a:t>
                </a:r>
              </a:p>
            </p:txBody>
          </p:sp>
          <p:sp>
            <p:nvSpPr>
              <p:cNvPr id="86" name="Rectangle 63">
                <a:extLst>
                  <a:ext uri="{FF2B5EF4-FFF2-40B4-BE49-F238E27FC236}">
                    <a16:creationId xmlns:a16="http://schemas.microsoft.com/office/drawing/2014/main" id="{E4B075F7-D426-41AD-96C3-E970827D35FD}"/>
                  </a:ext>
                </a:extLst>
              </p:cNvPr>
              <p:cNvSpPr>
                <a:spLocks noChangeArrowheads="1"/>
              </p:cNvSpPr>
              <p:nvPr/>
            </p:nvSpPr>
            <p:spPr bwMode="auto">
              <a:xfrm>
                <a:off x="3709" y="1284"/>
                <a:ext cx="2025" cy="2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None/>
                  <a:defRPr/>
                </a:pPr>
                <a:r>
                  <a:rPr lang="en-US" altLang="en-US" sz="1477" dirty="0">
                    <a:solidFill>
                      <a:srgbClr val="00AFA5"/>
                    </a:solidFill>
                    <a:ea typeface="MS PGothic" panose="020B0600070205080204" pitchFamily="34" charset="-128"/>
                    <a:cs typeface="Arial" panose="020B0604020202020204" pitchFamily="34" charset="0"/>
                  </a:rPr>
                  <a:t>Groupe de  </a:t>
                </a:r>
                <a:r>
                  <a:rPr lang="en-US" altLang="en-US" sz="1477" dirty="0" err="1">
                    <a:solidFill>
                      <a:srgbClr val="00AFA5"/>
                    </a:solidFill>
                    <a:ea typeface="MS PGothic" panose="020B0600070205080204" pitchFamily="34" charset="-128"/>
                    <a:cs typeface="Arial" panose="020B0604020202020204" pitchFamily="34" charset="0"/>
                  </a:rPr>
                  <a:t>sujets</a:t>
                </a:r>
                <a:r>
                  <a:rPr lang="en-US" altLang="en-US" sz="1477" dirty="0">
                    <a:solidFill>
                      <a:srgbClr val="00AFA5"/>
                    </a:solidFill>
                    <a:ea typeface="MS PGothic" panose="020B0600070205080204" pitchFamily="34" charset="-128"/>
                    <a:cs typeface="Arial" panose="020B0604020202020204" pitchFamily="34" charset="0"/>
                  </a:rPr>
                  <a:t> </a:t>
                </a:r>
                <a:r>
                  <a:rPr lang="en-US" altLang="en-US" sz="1477" dirty="0" err="1">
                    <a:solidFill>
                      <a:srgbClr val="00AFA5"/>
                    </a:solidFill>
                    <a:ea typeface="MS PGothic" panose="020B0600070205080204" pitchFamily="34" charset="-128"/>
                    <a:cs typeface="Arial" panose="020B0604020202020204" pitchFamily="34" charset="0"/>
                  </a:rPr>
                  <a:t>Vaccinés</a:t>
                </a:r>
                <a:r>
                  <a:rPr lang="en-US" altLang="en-US" sz="1477" dirty="0">
                    <a:solidFill>
                      <a:srgbClr val="00AFA5"/>
                    </a:solidFill>
                    <a:ea typeface="MS PGothic" panose="020B0600070205080204" pitchFamily="34" charset="-128"/>
                    <a:cs typeface="Arial" panose="020B0604020202020204" pitchFamily="34" charset="0"/>
                  </a:rPr>
                  <a:t> </a:t>
                </a:r>
                <a:r>
                  <a:rPr lang="en-US" altLang="en-US" sz="1477" dirty="0" err="1">
                    <a:solidFill>
                      <a:srgbClr val="00AFA5"/>
                    </a:solidFill>
                    <a:ea typeface="MS PGothic" panose="020B0600070205080204" pitchFamily="34" charset="-128"/>
                    <a:cs typeface="Arial" panose="020B0604020202020204" pitchFamily="34" charset="0"/>
                  </a:rPr>
                  <a:t>en</a:t>
                </a:r>
                <a:r>
                  <a:rPr lang="en-US" altLang="en-US" sz="1477" dirty="0">
                    <a:solidFill>
                      <a:srgbClr val="00AFA5"/>
                    </a:solidFill>
                    <a:ea typeface="MS PGothic" panose="020B0600070205080204" pitchFamily="34" charset="-128"/>
                    <a:cs typeface="Arial" panose="020B0604020202020204" pitchFamily="34" charset="0"/>
                  </a:rPr>
                  <a:t> premier </a:t>
                </a:r>
                <a:endParaRPr lang="fr-FR" altLang="en-US" sz="1477" dirty="0">
                  <a:solidFill>
                    <a:srgbClr val="00AFA5"/>
                  </a:solidFill>
                  <a:ea typeface="MS PGothic" panose="020B0600070205080204" pitchFamily="34" charset="-128"/>
                  <a:cs typeface="Arial" panose="020B0604020202020204" pitchFamily="34" charset="0"/>
                </a:endParaRPr>
              </a:p>
            </p:txBody>
          </p:sp>
          <p:sp>
            <p:nvSpPr>
              <p:cNvPr id="87" name="Rectangle 64">
                <a:extLst>
                  <a:ext uri="{FF2B5EF4-FFF2-40B4-BE49-F238E27FC236}">
                    <a16:creationId xmlns:a16="http://schemas.microsoft.com/office/drawing/2014/main" id="{0AA5959C-3C34-4EA9-8C19-3CE050572391}"/>
                  </a:ext>
                </a:extLst>
              </p:cNvPr>
              <p:cNvSpPr>
                <a:spLocks noChangeArrowheads="1"/>
              </p:cNvSpPr>
              <p:nvPr/>
            </p:nvSpPr>
            <p:spPr bwMode="auto">
              <a:xfrm>
                <a:off x="3333" y="1642"/>
                <a:ext cx="2044" cy="2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None/>
                  <a:defRPr/>
                </a:pPr>
                <a:r>
                  <a:rPr lang="en-US" altLang="en-US" sz="1477" dirty="0">
                    <a:solidFill>
                      <a:srgbClr val="00AFA5"/>
                    </a:solidFill>
                    <a:ea typeface="MS PGothic" panose="020B0600070205080204" pitchFamily="34" charset="-128"/>
                    <a:cs typeface="Arial" panose="020B0604020202020204" pitchFamily="34" charset="0"/>
                  </a:rPr>
                  <a:t>Groupe de </a:t>
                </a:r>
                <a:r>
                  <a:rPr lang="en-US" altLang="en-US" sz="1477" dirty="0" err="1">
                    <a:solidFill>
                      <a:srgbClr val="00AFA5"/>
                    </a:solidFill>
                    <a:ea typeface="MS PGothic" panose="020B0600070205080204" pitchFamily="34" charset="-128"/>
                    <a:cs typeface="Arial" panose="020B0604020202020204" pitchFamily="34" charset="0"/>
                  </a:rPr>
                  <a:t>Sujets</a:t>
                </a:r>
                <a:r>
                  <a:rPr lang="en-US" altLang="en-US" sz="1477" dirty="0">
                    <a:solidFill>
                      <a:srgbClr val="00AFA5"/>
                    </a:solidFill>
                    <a:ea typeface="MS PGothic" panose="020B0600070205080204" pitchFamily="34" charset="-128"/>
                    <a:cs typeface="Arial" panose="020B0604020202020204" pitchFamily="34" charset="0"/>
                  </a:rPr>
                  <a:t> </a:t>
                </a:r>
                <a:r>
                  <a:rPr lang="en-US" altLang="en-US" sz="1477" dirty="0" err="1">
                    <a:solidFill>
                      <a:srgbClr val="00AFA5"/>
                    </a:solidFill>
                    <a:ea typeface="MS PGothic" panose="020B0600070205080204" pitchFamily="34" charset="-128"/>
                    <a:cs typeface="Arial" panose="020B0604020202020204" pitchFamily="34" charset="0"/>
                  </a:rPr>
                  <a:t>Vaccinés</a:t>
                </a:r>
                <a:r>
                  <a:rPr lang="en-US" altLang="en-US" sz="1477" dirty="0">
                    <a:solidFill>
                      <a:srgbClr val="00AFA5"/>
                    </a:solidFill>
                    <a:ea typeface="MS PGothic" panose="020B0600070205080204" pitchFamily="34" charset="-128"/>
                    <a:cs typeface="Arial" panose="020B0604020202020204" pitchFamily="34" charset="0"/>
                  </a:rPr>
                  <a:t> </a:t>
                </a:r>
                <a:r>
                  <a:rPr lang="en-US" altLang="en-US" sz="1477" dirty="0" err="1">
                    <a:solidFill>
                      <a:srgbClr val="00AFA5"/>
                    </a:solidFill>
                    <a:ea typeface="MS PGothic" panose="020B0600070205080204" pitchFamily="34" charset="-128"/>
                    <a:cs typeface="Arial" panose="020B0604020202020204" pitchFamily="34" charset="0"/>
                  </a:rPr>
                  <a:t>tardivement</a:t>
                </a:r>
                <a:endParaRPr lang="fr-FR" altLang="en-US" sz="1477" dirty="0">
                  <a:solidFill>
                    <a:srgbClr val="00AFA5"/>
                  </a:solidFill>
                  <a:ea typeface="MS PGothic" panose="020B0600070205080204" pitchFamily="34" charset="-128"/>
                  <a:cs typeface="Arial" panose="020B0604020202020204" pitchFamily="34" charset="0"/>
                </a:endParaRPr>
              </a:p>
            </p:txBody>
          </p:sp>
        </p:grpSp>
      </p:grpSp>
      <p:sp>
        <p:nvSpPr>
          <p:cNvPr id="2" name="ZoneTexte 1">
            <a:extLst>
              <a:ext uri="{FF2B5EF4-FFF2-40B4-BE49-F238E27FC236}">
                <a16:creationId xmlns:a16="http://schemas.microsoft.com/office/drawing/2014/main" id="{A7FCF153-BFFB-8748-AB70-4D2DE5655B52}"/>
              </a:ext>
            </a:extLst>
          </p:cNvPr>
          <p:cNvSpPr txBox="1"/>
          <p:nvPr/>
        </p:nvSpPr>
        <p:spPr>
          <a:xfrm>
            <a:off x="4015410" y="4214187"/>
            <a:ext cx="184731" cy="369332"/>
          </a:xfrm>
          <a:prstGeom prst="rect">
            <a:avLst/>
          </a:prstGeom>
          <a:noFill/>
        </p:spPr>
        <p:txBody>
          <a:bodyPr wrap="none" rtlCol="0">
            <a:spAutoFit/>
          </a:bodyPr>
          <a:lstStyle/>
          <a:p>
            <a:endParaRPr lang="fr-FR" dirty="0"/>
          </a:p>
        </p:txBody>
      </p:sp>
      <p:sp>
        <p:nvSpPr>
          <p:cNvPr id="89" name="Espace réservé du numéro de diapositive 3">
            <a:extLst>
              <a:ext uri="{FF2B5EF4-FFF2-40B4-BE49-F238E27FC236}">
                <a16:creationId xmlns:a16="http://schemas.microsoft.com/office/drawing/2014/main" id="{873FAD22-0F72-8A46-9330-25DB6C15F378}"/>
              </a:ext>
            </a:extLst>
          </p:cNvPr>
          <p:cNvSpPr txBox="1">
            <a:spLocks/>
          </p:cNvSpPr>
          <p:nvPr/>
        </p:nvSpPr>
        <p:spPr>
          <a:xfrm>
            <a:off x="8077200" y="6912238"/>
            <a:ext cx="2133600" cy="365125"/>
          </a:xfrm>
          <a:prstGeom prst="rect">
            <a:avLst/>
          </a:prstGeom>
        </p:spPr>
        <p:txBody>
          <a:bodyPr vert="horz" lIns="91440" tIns="45720" rIns="91440" bIns="45720" rtlCol="0" anchor="ctr"/>
          <a:lstStyle>
            <a:defPPr>
              <a:defRPr lang="fr-FR"/>
            </a:defPPr>
            <a:lvl1pPr marL="0" algn="r" defTabSz="457200" rtl="0" eaLnBrk="1" latinLnBrk="0" hangingPunct="1">
              <a:defRPr sz="2200" b="1" kern="1200">
                <a:solidFill>
                  <a:schemeClr val="accent2"/>
                </a:solidFill>
                <a:latin typeface="Calibri" charset="0"/>
                <a:ea typeface="ＭＳ Ｐゴシック" charset="0"/>
                <a:cs typeface="+mn-cs"/>
              </a:defRPr>
            </a:lvl1pPr>
            <a:lvl2pPr marL="685800" indent="-263525" algn="l" defTabSz="457200" rtl="0" eaLnBrk="1" latinLnBrk="0" hangingPunct="1">
              <a:defRPr sz="1800" b="1" kern="1200">
                <a:solidFill>
                  <a:schemeClr val="accent2"/>
                </a:solidFill>
                <a:latin typeface="Calibri" charset="0"/>
                <a:ea typeface="ＭＳ Ｐゴシック" charset="0"/>
                <a:cs typeface="+mn-cs"/>
              </a:defRPr>
            </a:lvl2pPr>
            <a:lvl3pPr marL="1054100" indent="-209550" algn="l" defTabSz="457200" rtl="0" eaLnBrk="1" latinLnBrk="0" hangingPunct="1">
              <a:defRPr sz="1400" kern="1200">
                <a:solidFill>
                  <a:srgbClr val="000000"/>
                </a:solidFill>
                <a:latin typeface="Calibri" charset="0"/>
                <a:ea typeface="ＭＳ Ｐゴシック" charset="0"/>
                <a:cs typeface="+mn-cs"/>
              </a:defRPr>
            </a:lvl3pPr>
            <a:lvl4pPr marL="1476375" algn="l" defTabSz="457200" rtl="0" eaLnBrk="1" latinLnBrk="0" hangingPunct="1">
              <a:defRPr sz="1800" kern="1200">
                <a:solidFill>
                  <a:schemeClr val="tx1"/>
                </a:solidFill>
                <a:latin typeface="Arial" charset="0"/>
                <a:ea typeface="ＭＳ Ｐゴシック" charset="0"/>
                <a:cs typeface="+mn-cs"/>
              </a:defRPr>
            </a:lvl4pPr>
            <a:lvl5pPr marL="1898650" algn="l" defTabSz="457200" rtl="0" eaLnBrk="1" latinLnBrk="0" hangingPunct="1">
              <a:defRPr sz="1800" kern="1200">
                <a:solidFill>
                  <a:schemeClr val="tx1"/>
                </a:solidFill>
                <a:latin typeface="Arial" charset="0"/>
                <a:ea typeface="ＭＳ Ｐゴシック" charset="0"/>
                <a:cs typeface="+mn-cs"/>
              </a:defRPr>
            </a:lvl5pPr>
            <a:lvl6pPr marL="2355850" indent="-209550" algn="l" defTabSz="457200" rtl="0" eaLnBrk="0" latinLnBrk="0" hangingPunct="0">
              <a:defRPr sz="1800" kern="1200">
                <a:solidFill>
                  <a:schemeClr val="tx1"/>
                </a:solidFill>
                <a:latin typeface="Arial" charset="0"/>
                <a:ea typeface="ＭＳ Ｐゴシック" charset="0"/>
                <a:cs typeface="+mn-cs"/>
              </a:defRPr>
            </a:lvl6pPr>
            <a:lvl7pPr marL="2813050" indent="-209550" algn="l" defTabSz="457200" rtl="0" eaLnBrk="0" latinLnBrk="0" hangingPunct="0">
              <a:defRPr sz="1800" kern="1200">
                <a:solidFill>
                  <a:schemeClr val="tx1"/>
                </a:solidFill>
                <a:latin typeface="Arial" charset="0"/>
                <a:ea typeface="ＭＳ Ｐゴシック" charset="0"/>
                <a:cs typeface="+mn-cs"/>
              </a:defRPr>
            </a:lvl7pPr>
            <a:lvl8pPr marL="3270250" indent="-209550" algn="l" defTabSz="457200" rtl="0" eaLnBrk="0" latinLnBrk="0" hangingPunct="0">
              <a:defRPr sz="1800" kern="1200">
                <a:solidFill>
                  <a:schemeClr val="tx1"/>
                </a:solidFill>
                <a:latin typeface="Arial" charset="0"/>
                <a:ea typeface="ＭＳ Ｐゴシック" charset="0"/>
                <a:cs typeface="+mn-cs"/>
              </a:defRPr>
            </a:lvl8pPr>
            <a:lvl9pPr marL="3727450" indent="-209550" algn="l" defTabSz="457200" rtl="0" eaLnBrk="0" latinLnBrk="0" hangingPunct="0">
              <a:defRPr sz="1800" kern="1200">
                <a:solidFill>
                  <a:schemeClr val="tx1"/>
                </a:solidFill>
                <a:latin typeface="Arial" charset="0"/>
                <a:ea typeface="ＭＳ Ｐゴシック" charset="0"/>
                <a:cs typeface="+mn-cs"/>
              </a:defRPr>
            </a:lvl9pPr>
          </a:lstStyle>
          <a:p>
            <a:pPr defTabSz="882650"/>
            <a:fld id="{85FB4D96-0C3A-624B-AD05-864EC623C564}" type="slidenum">
              <a:rPr lang="fr-FR" sz="800" b="0">
                <a:solidFill>
                  <a:srgbClr val="FFFFFF"/>
                </a:solidFill>
                <a:ea typeface="MS PGothic" charset="0"/>
                <a:cs typeface="Arial" charset="0"/>
              </a:rPr>
              <a:pPr defTabSz="882650"/>
              <a:t>25</a:t>
            </a:fld>
            <a:endParaRPr lang="fr-FR" sz="800" b="0">
              <a:solidFill>
                <a:srgbClr val="FFFFFF"/>
              </a:solidFill>
              <a:ea typeface="MS PGothic" charset="0"/>
              <a:cs typeface="Arial" charset="0"/>
            </a:endParaRPr>
          </a:p>
        </p:txBody>
      </p:sp>
      <p:sp>
        <p:nvSpPr>
          <p:cNvPr id="90" name="Text Box 51">
            <a:extLst>
              <a:ext uri="{FF2B5EF4-FFF2-40B4-BE49-F238E27FC236}">
                <a16:creationId xmlns:a16="http://schemas.microsoft.com/office/drawing/2014/main" id="{101EF68F-93BD-E84F-B285-A5104062A35E}"/>
              </a:ext>
            </a:extLst>
          </p:cNvPr>
          <p:cNvSpPr txBox="1">
            <a:spLocks noChangeArrowheads="1"/>
          </p:cNvSpPr>
          <p:nvPr/>
        </p:nvSpPr>
        <p:spPr bwMode="auto">
          <a:xfrm>
            <a:off x="9991726" y="4945538"/>
            <a:ext cx="576262" cy="376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587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846" dirty="0">
                <a:solidFill>
                  <a:srgbClr val="000099"/>
                </a:solidFill>
                <a:ea typeface="MS PGothic" panose="020B0600070205080204" pitchFamily="34" charset="-128"/>
                <a:cs typeface="Arial" panose="020B0604020202020204" pitchFamily="34" charset="0"/>
              </a:rPr>
              <a:t>14</a:t>
            </a:r>
          </a:p>
        </p:txBody>
      </p:sp>
      <p:grpSp>
        <p:nvGrpSpPr>
          <p:cNvPr id="91" name="Group 10">
            <a:extLst>
              <a:ext uri="{FF2B5EF4-FFF2-40B4-BE49-F238E27FC236}">
                <a16:creationId xmlns:a16="http://schemas.microsoft.com/office/drawing/2014/main" id="{EDFE0A63-E6DF-7841-823D-71AE5D63A91A}"/>
              </a:ext>
            </a:extLst>
          </p:cNvPr>
          <p:cNvGrpSpPr>
            <a:grpSpLocks/>
          </p:cNvGrpSpPr>
          <p:nvPr/>
        </p:nvGrpSpPr>
        <p:grpSpPr bwMode="auto">
          <a:xfrm>
            <a:off x="2338388" y="5577151"/>
            <a:ext cx="8166100" cy="544512"/>
            <a:chOff x="115" y="3843"/>
            <a:chExt cx="5645" cy="371"/>
          </a:xfrm>
        </p:grpSpPr>
        <p:sp>
          <p:nvSpPr>
            <p:cNvPr id="92" name="Text Box 11">
              <a:extLst>
                <a:ext uri="{FF2B5EF4-FFF2-40B4-BE49-F238E27FC236}">
                  <a16:creationId xmlns:a16="http://schemas.microsoft.com/office/drawing/2014/main" id="{6F474B33-E0B3-1248-AB1A-93C5CE57A3C8}"/>
                </a:ext>
              </a:extLst>
            </p:cNvPr>
            <p:cNvSpPr txBox="1">
              <a:spLocks noChangeArrowheads="1"/>
            </p:cNvSpPr>
            <p:nvPr/>
          </p:nvSpPr>
          <p:spPr bwMode="auto">
            <a:xfrm>
              <a:off x="5026"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2017</a:t>
              </a:r>
            </a:p>
          </p:txBody>
        </p:sp>
        <p:sp>
          <p:nvSpPr>
            <p:cNvPr id="93" name="Line 12">
              <a:extLst>
                <a:ext uri="{FF2B5EF4-FFF2-40B4-BE49-F238E27FC236}">
                  <a16:creationId xmlns:a16="http://schemas.microsoft.com/office/drawing/2014/main" id="{AA96E50B-ECBE-AE47-89F5-0893DB531FCF}"/>
                </a:ext>
              </a:extLst>
            </p:cNvPr>
            <p:cNvSpPr>
              <a:spLocks noChangeShapeType="1"/>
            </p:cNvSpPr>
            <p:nvPr/>
          </p:nvSpPr>
          <p:spPr bwMode="auto">
            <a:xfrm>
              <a:off x="403" y="3915"/>
              <a:ext cx="5357" cy="1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4" name="Line 13">
              <a:extLst>
                <a:ext uri="{FF2B5EF4-FFF2-40B4-BE49-F238E27FC236}">
                  <a16:creationId xmlns:a16="http://schemas.microsoft.com/office/drawing/2014/main" id="{673D8419-32C2-9E41-B5B6-EB9347D80280}"/>
                </a:ext>
              </a:extLst>
            </p:cNvPr>
            <p:cNvSpPr>
              <a:spLocks noChangeShapeType="1"/>
            </p:cNvSpPr>
            <p:nvPr/>
          </p:nvSpPr>
          <p:spPr bwMode="auto">
            <a:xfrm>
              <a:off x="403"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5" name="Line 14">
              <a:extLst>
                <a:ext uri="{FF2B5EF4-FFF2-40B4-BE49-F238E27FC236}">
                  <a16:creationId xmlns:a16="http://schemas.microsoft.com/office/drawing/2014/main" id="{2212663D-1E0B-3D46-A02F-217DC76C317B}"/>
                </a:ext>
              </a:extLst>
            </p:cNvPr>
            <p:cNvSpPr>
              <a:spLocks noChangeShapeType="1"/>
            </p:cNvSpPr>
            <p:nvPr/>
          </p:nvSpPr>
          <p:spPr bwMode="auto">
            <a:xfrm>
              <a:off x="759"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6" name="Line 15">
              <a:extLst>
                <a:ext uri="{FF2B5EF4-FFF2-40B4-BE49-F238E27FC236}">
                  <a16:creationId xmlns:a16="http://schemas.microsoft.com/office/drawing/2014/main" id="{E113B9CD-F3CD-944E-8356-DA0141B11DE9}"/>
                </a:ext>
              </a:extLst>
            </p:cNvPr>
            <p:cNvSpPr>
              <a:spLocks noChangeShapeType="1"/>
            </p:cNvSpPr>
            <p:nvPr/>
          </p:nvSpPr>
          <p:spPr bwMode="auto">
            <a:xfrm>
              <a:off x="1116"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7" name="Line 16">
              <a:extLst>
                <a:ext uri="{FF2B5EF4-FFF2-40B4-BE49-F238E27FC236}">
                  <a16:creationId xmlns:a16="http://schemas.microsoft.com/office/drawing/2014/main" id="{3E0EF19D-5C19-D64F-BB43-23E28393AFD7}"/>
                </a:ext>
              </a:extLst>
            </p:cNvPr>
            <p:cNvSpPr>
              <a:spLocks noChangeShapeType="1"/>
            </p:cNvSpPr>
            <p:nvPr/>
          </p:nvSpPr>
          <p:spPr bwMode="auto">
            <a:xfrm>
              <a:off x="1472"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8" name="Line 17">
              <a:extLst>
                <a:ext uri="{FF2B5EF4-FFF2-40B4-BE49-F238E27FC236}">
                  <a16:creationId xmlns:a16="http://schemas.microsoft.com/office/drawing/2014/main" id="{9638C297-7B30-F04C-ACC8-6BBF25A5000A}"/>
                </a:ext>
              </a:extLst>
            </p:cNvPr>
            <p:cNvSpPr>
              <a:spLocks noChangeShapeType="1"/>
            </p:cNvSpPr>
            <p:nvPr/>
          </p:nvSpPr>
          <p:spPr bwMode="auto">
            <a:xfrm>
              <a:off x="1829"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9" name="Line 18">
              <a:extLst>
                <a:ext uri="{FF2B5EF4-FFF2-40B4-BE49-F238E27FC236}">
                  <a16:creationId xmlns:a16="http://schemas.microsoft.com/office/drawing/2014/main" id="{C4162CD5-DC42-9246-877D-71D23156422A}"/>
                </a:ext>
              </a:extLst>
            </p:cNvPr>
            <p:cNvSpPr>
              <a:spLocks noChangeShapeType="1"/>
            </p:cNvSpPr>
            <p:nvPr/>
          </p:nvSpPr>
          <p:spPr bwMode="auto">
            <a:xfrm>
              <a:off x="2185"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0" name="Line 19">
              <a:extLst>
                <a:ext uri="{FF2B5EF4-FFF2-40B4-BE49-F238E27FC236}">
                  <a16:creationId xmlns:a16="http://schemas.microsoft.com/office/drawing/2014/main" id="{E3D28A53-45F3-3E42-86BF-8A734B326E84}"/>
                </a:ext>
              </a:extLst>
            </p:cNvPr>
            <p:cNvSpPr>
              <a:spLocks noChangeShapeType="1"/>
            </p:cNvSpPr>
            <p:nvPr/>
          </p:nvSpPr>
          <p:spPr bwMode="auto">
            <a:xfrm>
              <a:off x="2542"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1" name="Line 20">
              <a:extLst>
                <a:ext uri="{FF2B5EF4-FFF2-40B4-BE49-F238E27FC236}">
                  <a16:creationId xmlns:a16="http://schemas.microsoft.com/office/drawing/2014/main" id="{08496703-9B00-1B43-81D2-002D98569194}"/>
                </a:ext>
              </a:extLst>
            </p:cNvPr>
            <p:cNvSpPr>
              <a:spLocks noChangeShapeType="1"/>
            </p:cNvSpPr>
            <p:nvPr/>
          </p:nvSpPr>
          <p:spPr bwMode="auto">
            <a:xfrm>
              <a:off x="2899"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2" name="Line 21">
              <a:extLst>
                <a:ext uri="{FF2B5EF4-FFF2-40B4-BE49-F238E27FC236}">
                  <a16:creationId xmlns:a16="http://schemas.microsoft.com/office/drawing/2014/main" id="{0D3F2A21-6FDF-B540-8565-6EFB23F20854}"/>
                </a:ext>
              </a:extLst>
            </p:cNvPr>
            <p:cNvSpPr>
              <a:spLocks noChangeShapeType="1"/>
            </p:cNvSpPr>
            <p:nvPr/>
          </p:nvSpPr>
          <p:spPr bwMode="auto">
            <a:xfrm>
              <a:off x="3255"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3" name="Line 22">
              <a:extLst>
                <a:ext uri="{FF2B5EF4-FFF2-40B4-BE49-F238E27FC236}">
                  <a16:creationId xmlns:a16="http://schemas.microsoft.com/office/drawing/2014/main" id="{79F4AC88-CF30-2446-9D33-B0F8A86F625C}"/>
                </a:ext>
              </a:extLst>
            </p:cNvPr>
            <p:cNvSpPr>
              <a:spLocks noChangeShapeType="1"/>
            </p:cNvSpPr>
            <p:nvPr/>
          </p:nvSpPr>
          <p:spPr bwMode="auto">
            <a:xfrm>
              <a:off x="3968"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4" name="Line 23">
              <a:extLst>
                <a:ext uri="{FF2B5EF4-FFF2-40B4-BE49-F238E27FC236}">
                  <a16:creationId xmlns:a16="http://schemas.microsoft.com/office/drawing/2014/main" id="{EE14B328-F19C-E348-A3A1-483A4B4F779E}"/>
                </a:ext>
              </a:extLst>
            </p:cNvPr>
            <p:cNvSpPr>
              <a:spLocks noChangeShapeType="1"/>
            </p:cNvSpPr>
            <p:nvPr/>
          </p:nvSpPr>
          <p:spPr bwMode="auto">
            <a:xfrm>
              <a:off x="5395"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5" name="Text Box 24">
              <a:extLst>
                <a:ext uri="{FF2B5EF4-FFF2-40B4-BE49-F238E27FC236}">
                  <a16:creationId xmlns:a16="http://schemas.microsoft.com/office/drawing/2014/main" id="{248AA8F8-3A40-8942-B731-A9E2CBE4A255}"/>
                </a:ext>
              </a:extLst>
            </p:cNvPr>
            <p:cNvSpPr txBox="1">
              <a:spLocks noChangeArrowheads="1"/>
            </p:cNvSpPr>
            <p:nvPr/>
          </p:nvSpPr>
          <p:spPr bwMode="auto">
            <a:xfrm>
              <a:off x="115"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2003</a:t>
              </a:r>
            </a:p>
          </p:txBody>
        </p:sp>
        <p:sp>
          <p:nvSpPr>
            <p:cNvPr id="106" name="Text Box 25">
              <a:extLst>
                <a:ext uri="{FF2B5EF4-FFF2-40B4-BE49-F238E27FC236}">
                  <a16:creationId xmlns:a16="http://schemas.microsoft.com/office/drawing/2014/main" id="{FCF21B30-6A76-DB46-900C-94DE534FEF97}"/>
                </a:ext>
              </a:extLst>
            </p:cNvPr>
            <p:cNvSpPr txBox="1">
              <a:spLocks noChangeArrowheads="1"/>
            </p:cNvSpPr>
            <p:nvPr/>
          </p:nvSpPr>
          <p:spPr bwMode="auto">
            <a:xfrm>
              <a:off x="466"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2004</a:t>
              </a:r>
            </a:p>
          </p:txBody>
        </p:sp>
        <p:sp>
          <p:nvSpPr>
            <p:cNvPr id="107" name="Text Box 26">
              <a:extLst>
                <a:ext uri="{FF2B5EF4-FFF2-40B4-BE49-F238E27FC236}">
                  <a16:creationId xmlns:a16="http://schemas.microsoft.com/office/drawing/2014/main" id="{F4C496D6-A185-3F4B-9830-3D42D7C17FC9}"/>
                </a:ext>
              </a:extLst>
            </p:cNvPr>
            <p:cNvSpPr txBox="1">
              <a:spLocks noChangeArrowheads="1"/>
            </p:cNvSpPr>
            <p:nvPr/>
          </p:nvSpPr>
          <p:spPr bwMode="auto">
            <a:xfrm>
              <a:off x="817"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2005</a:t>
              </a:r>
            </a:p>
          </p:txBody>
        </p:sp>
        <p:sp>
          <p:nvSpPr>
            <p:cNvPr id="108" name="Text Box 27">
              <a:extLst>
                <a:ext uri="{FF2B5EF4-FFF2-40B4-BE49-F238E27FC236}">
                  <a16:creationId xmlns:a16="http://schemas.microsoft.com/office/drawing/2014/main" id="{CF7D58FD-06BB-C045-B127-689B4767F92A}"/>
                </a:ext>
              </a:extLst>
            </p:cNvPr>
            <p:cNvSpPr txBox="1">
              <a:spLocks noChangeArrowheads="1"/>
            </p:cNvSpPr>
            <p:nvPr/>
          </p:nvSpPr>
          <p:spPr bwMode="auto">
            <a:xfrm>
              <a:off x="1168" y="4036"/>
              <a:ext cx="575"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2006</a:t>
              </a:r>
            </a:p>
          </p:txBody>
        </p:sp>
        <p:sp>
          <p:nvSpPr>
            <p:cNvPr id="109" name="Text Box 28">
              <a:extLst>
                <a:ext uri="{FF2B5EF4-FFF2-40B4-BE49-F238E27FC236}">
                  <a16:creationId xmlns:a16="http://schemas.microsoft.com/office/drawing/2014/main" id="{ABB6DC5C-EED0-9E4C-9A40-0A68AE88D530}"/>
                </a:ext>
              </a:extLst>
            </p:cNvPr>
            <p:cNvSpPr txBox="1">
              <a:spLocks noChangeArrowheads="1"/>
            </p:cNvSpPr>
            <p:nvPr/>
          </p:nvSpPr>
          <p:spPr bwMode="auto">
            <a:xfrm>
              <a:off x="1519"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2007</a:t>
              </a:r>
            </a:p>
          </p:txBody>
        </p:sp>
        <p:sp>
          <p:nvSpPr>
            <p:cNvPr id="110" name="Text Box 29">
              <a:extLst>
                <a:ext uri="{FF2B5EF4-FFF2-40B4-BE49-F238E27FC236}">
                  <a16:creationId xmlns:a16="http://schemas.microsoft.com/office/drawing/2014/main" id="{9CED0941-7EDE-C041-BA81-DD957723F68A}"/>
                </a:ext>
              </a:extLst>
            </p:cNvPr>
            <p:cNvSpPr txBox="1">
              <a:spLocks noChangeArrowheads="1"/>
            </p:cNvSpPr>
            <p:nvPr/>
          </p:nvSpPr>
          <p:spPr bwMode="auto">
            <a:xfrm>
              <a:off x="1869"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2008</a:t>
              </a:r>
            </a:p>
          </p:txBody>
        </p:sp>
        <p:sp>
          <p:nvSpPr>
            <p:cNvPr id="111" name="Text Box 30">
              <a:extLst>
                <a:ext uri="{FF2B5EF4-FFF2-40B4-BE49-F238E27FC236}">
                  <a16:creationId xmlns:a16="http://schemas.microsoft.com/office/drawing/2014/main" id="{E91F44A4-AF5E-6647-80E2-B56E49A79497}"/>
                </a:ext>
              </a:extLst>
            </p:cNvPr>
            <p:cNvSpPr txBox="1">
              <a:spLocks noChangeArrowheads="1"/>
            </p:cNvSpPr>
            <p:nvPr/>
          </p:nvSpPr>
          <p:spPr bwMode="auto">
            <a:xfrm>
              <a:off x="3623"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2013</a:t>
              </a:r>
            </a:p>
          </p:txBody>
        </p:sp>
        <p:sp>
          <p:nvSpPr>
            <p:cNvPr id="112" name="Text Box 31">
              <a:extLst>
                <a:ext uri="{FF2B5EF4-FFF2-40B4-BE49-F238E27FC236}">
                  <a16:creationId xmlns:a16="http://schemas.microsoft.com/office/drawing/2014/main" id="{C309BD1B-F5AA-3544-A47D-F49DE43F5D9D}"/>
                </a:ext>
              </a:extLst>
            </p:cNvPr>
            <p:cNvSpPr txBox="1">
              <a:spLocks noChangeArrowheads="1"/>
            </p:cNvSpPr>
            <p:nvPr/>
          </p:nvSpPr>
          <p:spPr bwMode="auto">
            <a:xfrm>
              <a:off x="2571"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2010</a:t>
              </a:r>
            </a:p>
          </p:txBody>
        </p:sp>
        <p:sp>
          <p:nvSpPr>
            <p:cNvPr id="113" name="Text Box 32">
              <a:extLst>
                <a:ext uri="{FF2B5EF4-FFF2-40B4-BE49-F238E27FC236}">
                  <a16:creationId xmlns:a16="http://schemas.microsoft.com/office/drawing/2014/main" id="{C91EB01E-5079-D94B-A19F-A58702DA6C8B}"/>
                </a:ext>
              </a:extLst>
            </p:cNvPr>
            <p:cNvSpPr txBox="1">
              <a:spLocks noChangeArrowheads="1"/>
            </p:cNvSpPr>
            <p:nvPr/>
          </p:nvSpPr>
          <p:spPr bwMode="auto">
            <a:xfrm>
              <a:off x="2922"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2011</a:t>
              </a:r>
            </a:p>
          </p:txBody>
        </p:sp>
        <p:sp>
          <p:nvSpPr>
            <p:cNvPr id="114" name="Text Box 33">
              <a:extLst>
                <a:ext uri="{FF2B5EF4-FFF2-40B4-BE49-F238E27FC236}">
                  <a16:creationId xmlns:a16="http://schemas.microsoft.com/office/drawing/2014/main" id="{0B708859-573C-5A49-9B4A-352679CF76A0}"/>
                </a:ext>
              </a:extLst>
            </p:cNvPr>
            <p:cNvSpPr txBox="1">
              <a:spLocks noChangeArrowheads="1"/>
            </p:cNvSpPr>
            <p:nvPr/>
          </p:nvSpPr>
          <p:spPr bwMode="auto">
            <a:xfrm>
              <a:off x="4325"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dirty="0">
                  <a:solidFill>
                    <a:srgbClr val="000099"/>
                  </a:solidFill>
                  <a:ea typeface="MS PGothic" panose="020B0600070205080204" pitchFamily="34" charset="-128"/>
                  <a:cs typeface="Arial" panose="020B0604020202020204" pitchFamily="34" charset="0"/>
                </a:rPr>
                <a:t>2015</a:t>
              </a:r>
            </a:p>
          </p:txBody>
        </p:sp>
        <p:sp>
          <p:nvSpPr>
            <p:cNvPr id="115" name="Text Box 34">
              <a:extLst>
                <a:ext uri="{FF2B5EF4-FFF2-40B4-BE49-F238E27FC236}">
                  <a16:creationId xmlns:a16="http://schemas.microsoft.com/office/drawing/2014/main" id="{9195EE70-6741-274C-856E-54A5FEF00D4C}"/>
                </a:ext>
              </a:extLst>
            </p:cNvPr>
            <p:cNvSpPr txBox="1">
              <a:spLocks noChangeArrowheads="1"/>
            </p:cNvSpPr>
            <p:nvPr/>
          </p:nvSpPr>
          <p:spPr bwMode="auto">
            <a:xfrm>
              <a:off x="2220"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2009</a:t>
              </a:r>
            </a:p>
          </p:txBody>
        </p:sp>
        <p:sp>
          <p:nvSpPr>
            <p:cNvPr id="116" name="Text Box 35">
              <a:extLst>
                <a:ext uri="{FF2B5EF4-FFF2-40B4-BE49-F238E27FC236}">
                  <a16:creationId xmlns:a16="http://schemas.microsoft.com/office/drawing/2014/main" id="{9AFFE61A-C30D-5A40-9AC4-7A91D29ECF2F}"/>
                </a:ext>
              </a:extLst>
            </p:cNvPr>
            <p:cNvSpPr txBox="1">
              <a:spLocks noChangeArrowheads="1"/>
            </p:cNvSpPr>
            <p:nvPr/>
          </p:nvSpPr>
          <p:spPr bwMode="auto">
            <a:xfrm>
              <a:off x="3273"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2012</a:t>
              </a:r>
            </a:p>
          </p:txBody>
        </p:sp>
        <p:sp>
          <p:nvSpPr>
            <p:cNvPr id="117" name="Text Box 36">
              <a:extLst>
                <a:ext uri="{FF2B5EF4-FFF2-40B4-BE49-F238E27FC236}">
                  <a16:creationId xmlns:a16="http://schemas.microsoft.com/office/drawing/2014/main" id="{DE481EB8-713D-D241-A5FC-29D43509F18A}"/>
                </a:ext>
              </a:extLst>
            </p:cNvPr>
            <p:cNvSpPr txBox="1">
              <a:spLocks noChangeArrowheads="1"/>
            </p:cNvSpPr>
            <p:nvPr/>
          </p:nvSpPr>
          <p:spPr bwMode="auto">
            <a:xfrm>
              <a:off x="3975" y="4036"/>
              <a:ext cx="575"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2014</a:t>
              </a:r>
            </a:p>
          </p:txBody>
        </p:sp>
        <p:sp>
          <p:nvSpPr>
            <p:cNvPr id="118" name="Text Box 37">
              <a:extLst>
                <a:ext uri="{FF2B5EF4-FFF2-40B4-BE49-F238E27FC236}">
                  <a16:creationId xmlns:a16="http://schemas.microsoft.com/office/drawing/2014/main" id="{CE1E578A-56B1-F848-8FE2-C971E6C34F3D}"/>
                </a:ext>
              </a:extLst>
            </p:cNvPr>
            <p:cNvSpPr txBox="1">
              <a:spLocks noChangeArrowheads="1"/>
            </p:cNvSpPr>
            <p:nvPr/>
          </p:nvSpPr>
          <p:spPr bwMode="auto">
            <a:xfrm>
              <a:off x="4676" y="4036"/>
              <a:ext cx="576"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2016</a:t>
              </a:r>
            </a:p>
          </p:txBody>
        </p:sp>
        <p:sp>
          <p:nvSpPr>
            <p:cNvPr id="119" name="Line 38">
              <a:extLst>
                <a:ext uri="{FF2B5EF4-FFF2-40B4-BE49-F238E27FC236}">
                  <a16:creationId xmlns:a16="http://schemas.microsoft.com/office/drawing/2014/main" id="{51E69D0F-FCA2-9F49-9499-405E4F9AA876}"/>
                </a:ext>
              </a:extLst>
            </p:cNvPr>
            <p:cNvSpPr>
              <a:spLocks noChangeShapeType="1"/>
            </p:cNvSpPr>
            <p:nvPr/>
          </p:nvSpPr>
          <p:spPr bwMode="auto">
            <a:xfrm>
              <a:off x="3612"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0" name="Line 39">
              <a:extLst>
                <a:ext uri="{FF2B5EF4-FFF2-40B4-BE49-F238E27FC236}">
                  <a16:creationId xmlns:a16="http://schemas.microsoft.com/office/drawing/2014/main" id="{8127AD45-C979-D147-83A5-8355E9774914}"/>
                </a:ext>
              </a:extLst>
            </p:cNvPr>
            <p:cNvSpPr>
              <a:spLocks noChangeShapeType="1"/>
            </p:cNvSpPr>
            <p:nvPr/>
          </p:nvSpPr>
          <p:spPr bwMode="auto">
            <a:xfrm>
              <a:off x="4325"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1" name="Line 40">
              <a:extLst>
                <a:ext uri="{FF2B5EF4-FFF2-40B4-BE49-F238E27FC236}">
                  <a16:creationId xmlns:a16="http://schemas.microsoft.com/office/drawing/2014/main" id="{7823D2C1-DA03-A94F-9773-FEC3718427AA}"/>
                </a:ext>
              </a:extLst>
            </p:cNvPr>
            <p:cNvSpPr>
              <a:spLocks noChangeShapeType="1"/>
            </p:cNvSpPr>
            <p:nvPr/>
          </p:nvSpPr>
          <p:spPr bwMode="auto">
            <a:xfrm>
              <a:off x="4681"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2" name="Line 41">
              <a:extLst>
                <a:ext uri="{FF2B5EF4-FFF2-40B4-BE49-F238E27FC236}">
                  <a16:creationId xmlns:a16="http://schemas.microsoft.com/office/drawing/2014/main" id="{42E5268B-1457-9046-9457-B8A42DB1ADB9}"/>
                </a:ext>
              </a:extLst>
            </p:cNvPr>
            <p:cNvSpPr>
              <a:spLocks noChangeShapeType="1"/>
            </p:cNvSpPr>
            <p:nvPr/>
          </p:nvSpPr>
          <p:spPr bwMode="auto">
            <a:xfrm>
              <a:off x="5038" y="3843"/>
              <a:ext cx="0"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123" name="Text Box 42">
            <a:extLst>
              <a:ext uri="{FF2B5EF4-FFF2-40B4-BE49-F238E27FC236}">
                <a16:creationId xmlns:a16="http://schemas.microsoft.com/office/drawing/2014/main" id="{575A1979-B7DA-7A44-B897-C2C50B04C050}"/>
              </a:ext>
            </a:extLst>
          </p:cNvPr>
          <p:cNvSpPr txBox="1">
            <a:spLocks noChangeArrowheads="1"/>
          </p:cNvSpPr>
          <p:nvPr/>
        </p:nvSpPr>
        <p:spPr bwMode="auto">
          <a:xfrm>
            <a:off x="9979025" y="5859727"/>
            <a:ext cx="833438" cy="261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108" b="0">
                <a:solidFill>
                  <a:srgbClr val="000099"/>
                </a:solidFill>
                <a:ea typeface="MS PGothic" panose="020B0600070205080204" pitchFamily="34" charset="-128"/>
                <a:cs typeface="Arial" panose="020B0604020202020204" pitchFamily="34" charset="0"/>
              </a:rPr>
              <a:t>2018</a:t>
            </a:r>
          </a:p>
        </p:txBody>
      </p:sp>
      <p:sp>
        <p:nvSpPr>
          <p:cNvPr id="124" name="Line 43">
            <a:extLst>
              <a:ext uri="{FF2B5EF4-FFF2-40B4-BE49-F238E27FC236}">
                <a16:creationId xmlns:a16="http://schemas.microsoft.com/office/drawing/2014/main" id="{82F9044B-663D-E54F-AD29-20B4BAAFCCD5}"/>
              </a:ext>
            </a:extLst>
          </p:cNvPr>
          <p:cNvSpPr>
            <a:spLocks noChangeShapeType="1"/>
          </p:cNvSpPr>
          <p:nvPr/>
        </p:nvSpPr>
        <p:spPr bwMode="auto">
          <a:xfrm>
            <a:off x="10485438" y="5570802"/>
            <a:ext cx="0" cy="21113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5" name="Text Box 65">
            <a:extLst>
              <a:ext uri="{FF2B5EF4-FFF2-40B4-BE49-F238E27FC236}">
                <a16:creationId xmlns:a16="http://schemas.microsoft.com/office/drawing/2014/main" id="{E448ED74-29B1-5B4F-8262-EFA830E59C16}"/>
              </a:ext>
            </a:extLst>
          </p:cNvPr>
          <p:cNvSpPr txBox="1">
            <a:spLocks noChangeArrowheads="1"/>
          </p:cNvSpPr>
          <p:nvPr/>
        </p:nvSpPr>
        <p:spPr bwMode="auto">
          <a:xfrm>
            <a:off x="2791355" y="6071332"/>
            <a:ext cx="6723187" cy="7928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defTabSz="957263">
              <a:defRPr sz="2200" b="1">
                <a:solidFill>
                  <a:schemeClr val="accent2"/>
                </a:solidFill>
                <a:latin typeface="Calibri" charset="0"/>
                <a:ea typeface="ＭＳ Ｐゴシック" charset="0"/>
              </a:defRPr>
            </a:lvl1pPr>
            <a:lvl2pPr marL="742950" indent="-285750" defTabSz="957263">
              <a:defRPr b="1">
                <a:solidFill>
                  <a:schemeClr val="accent2"/>
                </a:solidFill>
                <a:latin typeface="Calibri" charset="0"/>
                <a:ea typeface="ＭＳ Ｐゴシック" charset="0"/>
              </a:defRPr>
            </a:lvl2pPr>
            <a:lvl3pPr marL="1143000" indent="-228600" defTabSz="957263">
              <a:defRPr sz="1400">
                <a:solidFill>
                  <a:srgbClr val="000000"/>
                </a:solidFill>
                <a:latin typeface="Calibri" charset="0"/>
                <a:ea typeface="ＭＳ Ｐゴシック" charset="0"/>
              </a:defRPr>
            </a:lvl3pPr>
            <a:lvl4pPr marL="1600200" indent="-228600" defTabSz="957263">
              <a:defRPr>
                <a:solidFill>
                  <a:schemeClr val="tx1"/>
                </a:solidFill>
                <a:latin typeface="Arial" charset="0"/>
                <a:ea typeface="ＭＳ Ｐゴシック" charset="0"/>
              </a:defRPr>
            </a:lvl4pPr>
            <a:lvl5pPr marL="2057400" indent="-228600" defTabSz="957263">
              <a:defRPr>
                <a:solidFill>
                  <a:schemeClr val="tx1"/>
                </a:solidFill>
                <a:latin typeface="Arial" charset="0"/>
                <a:ea typeface="ＭＳ Ｐゴシック" charset="0"/>
              </a:defRPr>
            </a:lvl5pPr>
            <a:lvl6pPr marL="2514600" indent="-228600" defTabSz="957263" eaLnBrk="0" hangingPunct="0">
              <a:defRPr>
                <a:solidFill>
                  <a:schemeClr val="tx1"/>
                </a:solidFill>
                <a:latin typeface="Arial" charset="0"/>
                <a:ea typeface="ＭＳ Ｐゴシック" charset="0"/>
              </a:defRPr>
            </a:lvl6pPr>
            <a:lvl7pPr marL="2971800" indent="-228600" defTabSz="957263" eaLnBrk="0" hangingPunct="0">
              <a:defRPr>
                <a:solidFill>
                  <a:schemeClr val="tx1"/>
                </a:solidFill>
                <a:latin typeface="Arial" charset="0"/>
                <a:ea typeface="ＭＳ Ｐゴシック" charset="0"/>
              </a:defRPr>
            </a:lvl7pPr>
            <a:lvl8pPr marL="3429000" indent="-228600" defTabSz="957263" eaLnBrk="0" hangingPunct="0">
              <a:defRPr>
                <a:solidFill>
                  <a:schemeClr val="tx1"/>
                </a:solidFill>
                <a:latin typeface="Arial" charset="0"/>
                <a:ea typeface="ＭＳ Ｐゴシック" charset="0"/>
              </a:defRPr>
            </a:lvl8pPr>
            <a:lvl9pPr marL="3886200" indent="-228600" defTabSz="957263" eaLnBrk="0" hangingPunct="0">
              <a:defRPr>
                <a:solidFill>
                  <a:schemeClr val="tx1"/>
                </a:solidFill>
                <a:latin typeface="Arial" charset="0"/>
                <a:ea typeface="ＭＳ Ｐゴシック" charset="0"/>
              </a:defRPr>
            </a:lvl9pPr>
          </a:lstStyle>
          <a:p>
            <a:pPr eaLnBrk="1" hangingPunct="1">
              <a:lnSpc>
                <a:spcPct val="150000"/>
              </a:lnSpc>
            </a:pPr>
            <a:r>
              <a:rPr lang="fr-FR" sz="1600" u="sng" dirty="0">
                <a:solidFill>
                  <a:srgbClr val="000099"/>
                </a:solidFill>
                <a:ea typeface="MS PGothic" charset="0"/>
                <a:cs typeface="Arial" charset="0"/>
              </a:rPr>
              <a:t>Cohorte 1 (JF 16 à 23 ans) </a:t>
            </a:r>
            <a:r>
              <a:rPr lang="fr-FR" sz="1600" b="0" dirty="0">
                <a:solidFill>
                  <a:srgbClr val="000099"/>
                </a:solidFill>
                <a:ea typeface="MS PGothic" charset="0"/>
                <a:cs typeface="Arial" charset="0"/>
              </a:rPr>
              <a:t>: ~2 700 sujets, suivi prévu </a:t>
            </a:r>
            <a:r>
              <a:rPr lang="fr-FR" sz="1600" dirty="0">
                <a:solidFill>
                  <a:srgbClr val="000099"/>
                </a:solidFill>
                <a:ea typeface="MS PGothic" charset="0"/>
                <a:cs typeface="Arial" charset="0"/>
              </a:rPr>
              <a:t>14 ans après vaccination</a:t>
            </a:r>
          </a:p>
          <a:p>
            <a:pPr eaLnBrk="1" hangingPunct="1">
              <a:lnSpc>
                <a:spcPct val="150000"/>
              </a:lnSpc>
            </a:pPr>
            <a:r>
              <a:rPr lang="fr-FR" sz="1600" u="sng" dirty="0">
                <a:solidFill>
                  <a:srgbClr val="0054FC"/>
                </a:solidFill>
                <a:ea typeface="MS PGothic" charset="0"/>
                <a:cs typeface="Arial" charset="0"/>
              </a:rPr>
              <a:t>Cohorte 2 (JF 16 à 23 ans) </a:t>
            </a:r>
            <a:r>
              <a:rPr lang="fr-FR" sz="1600" b="0" dirty="0">
                <a:solidFill>
                  <a:srgbClr val="000099"/>
                </a:solidFill>
                <a:ea typeface="MS PGothic" charset="0"/>
                <a:cs typeface="Arial" charset="0"/>
              </a:rPr>
              <a:t>: ~2 100 sujets, suivi prévu </a:t>
            </a:r>
            <a:r>
              <a:rPr lang="fr-FR" sz="1600" u="sng" dirty="0">
                <a:solidFill>
                  <a:srgbClr val="0054FC"/>
                </a:solidFill>
                <a:ea typeface="MS PGothic" charset="0"/>
                <a:cs typeface="Arial" charset="0"/>
              </a:rPr>
              <a:t>10 ans après vaccination</a:t>
            </a:r>
          </a:p>
        </p:txBody>
      </p:sp>
      <p:grpSp>
        <p:nvGrpSpPr>
          <p:cNvPr id="126" name="Group 79">
            <a:extLst>
              <a:ext uri="{FF2B5EF4-FFF2-40B4-BE49-F238E27FC236}">
                <a16:creationId xmlns:a16="http://schemas.microsoft.com/office/drawing/2014/main" id="{50E27BD5-B2A8-9E4E-81E8-5EE93C8FA392}"/>
              </a:ext>
            </a:extLst>
          </p:cNvPr>
          <p:cNvGrpSpPr>
            <a:grpSpLocks/>
          </p:cNvGrpSpPr>
          <p:nvPr/>
        </p:nvGrpSpPr>
        <p:grpSpPr bwMode="auto">
          <a:xfrm>
            <a:off x="2697163" y="2853123"/>
            <a:ext cx="7791450" cy="2992316"/>
            <a:chOff x="739" y="1339"/>
            <a:chExt cx="4908" cy="2042"/>
          </a:xfrm>
        </p:grpSpPr>
        <p:grpSp>
          <p:nvGrpSpPr>
            <p:cNvPr id="127" name="Group 76">
              <a:extLst>
                <a:ext uri="{FF2B5EF4-FFF2-40B4-BE49-F238E27FC236}">
                  <a16:creationId xmlns:a16="http://schemas.microsoft.com/office/drawing/2014/main" id="{57782898-1957-1945-8B93-DC4ECB2DCBCB}"/>
                </a:ext>
              </a:extLst>
            </p:cNvPr>
            <p:cNvGrpSpPr>
              <a:grpSpLocks/>
            </p:cNvGrpSpPr>
            <p:nvPr/>
          </p:nvGrpSpPr>
          <p:grpSpPr bwMode="auto">
            <a:xfrm>
              <a:off x="739" y="1339"/>
              <a:ext cx="4908" cy="2042"/>
              <a:chOff x="739" y="1339"/>
              <a:chExt cx="4908" cy="2042"/>
            </a:xfrm>
          </p:grpSpPr>
          <p:sp>
            <p:nvSpPr>
              <p:cNvPr id="129" name="Text Box 5">
                <a:extLst>
                  <a:ext uri="{FF2B5EF4-FFF2-40B4-BE49-F238E27FC236}">
                    <a16:creationId xmlns:a16="http://schemas.microsoft.com/office/drawing/2014/main" id="{9BE29EB3-2F45-B74F-95C3-67B4E8CC3443}"/>
                  </a:ext>
                </a:extLst>
              </p:cNvPr>
              <p:cNvSpPr txBox="1">
                <a:spLocks noChangeArrowheads="1"/>
              </p:cNvSpPr>
              <p:nvPr/>
            </p:nvSpPr>
            <p:spPr bwMode="auto">
              <a:xfrm>
                <a:off x="1783" y="3018"/>
                <a:ext cx="3852" cy="288"/>
              </a:xfrm>
              <a:prstGeom prst="rect">
                <a:avLst/>
              </a:prstGeom>
              <a:solidFill>
                <a:srgbClr val="FFCC00"/>
              </a:solidFill>
              <a:ln w="9525">
                <a:solidFill>
                  <a:schemeClr val="accent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40000"/>
                  </a:spcBef>
                  <a:spcAft>
                    <a:spcPct val="40000"/>
                  </a:spcAft>
                  <a:buClrTx/>
                  <a:buSzTx/>
                  <a:buFontTx/>
                  <a:buNone/>
                  <a:defRPr/>
                </a:pPr>
                <a:endParaRPr lang="en-US" altLang="en-US" sz="1846">
                  <a:solidFill>
                    <a:srgbClr val="FF3300"/>
                  </a:solidFill>
                  <a:ea typeface="MS PGothic" panose="020B0600070205080204" pitchFamily="34" charset="-128"/>
                  <a:cs typeface="Arial" panose="020B0604020202020204" pitchFamily="34" charset="0"/>
                </a:endParaRPr>
              </a:p>
            </p:txBody>
          </p:sp>
          <p:sp>
            <p:nvSpPr>
              <p:cNvPr id="130" name="Text Box 6">
                <a:extLst>
                  <a:ext uri="{FF2B5EF4-FFF2-40B4-BE49-F238E27FC236}">
                    <a16:creationId xmlns:a16="http://schemas.microsoft.com/office/drawing/2014/main" id="{3E29DAE6-5FA6-0F4D-A9CA-C731D7F773EA}"/>
                  </a:ext>
                </a:extLst>
              </p:cNvPr>
              <p:cNvSpPr txBox="1">
                <a:spLocks noChangeArrowheads="1"/>
              </p:cNvSpPr>
              <p:nvPr/>
            </p:nvSpPr>
            <p:spPr bwMode="auto">
              <a:xfrm>
                <a:off x="739" y="3021"/>
                <a:ext cx="1506" cy="288"/>
              </a:xfrm>
              <a:prstGeom prst="rect">
                <a:avLst/>
              </a:prstGeom>
              <a:solidFill>
                <a:schemeClr val="accent2"/>
              </a:solidFill>
              <a:ln w="9525">
                <a:solidFill>
                  <a:schemeClr val="accent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40000"/>
                  </a:spcBef>
                  <a:spcAft>
                    <a:spcPct val="40000"/>
                  </a:spcAft>
                  <a:buClrTx/>
                  <a:buSzTx/>
                  <a:buFontTx/>
                  <a:buNone/>
                  <a:defRPr/>
                </a:pPr>
                <a:r>
                  <a:rPr lang="en-US" altLang="en-US" sz="1846">
                    <a:solidFill>
                      <a:srgbClr val="FFFFFF"/>
                    </a:solidFill>
                    <a:ea typeface="MS PGothic" panose="020B0600070205080204" pitchFamily="34" charset="-128"/>
                    <a:cs typeface="Arial" panose="020B0604020202020204" pitchFamily="34" charset="0"/>
                  </a:rPr>
                  <a:t>Protocole 015</a:t>
                </a:r>
              </a:p>
            </p:txBody>
          </p:sp>
          <p:sp>
            <p:nvSpPr>
              <p:cNvPr id="131" name="Text Box 7">
                <a:extLst>
                  <a:ext uri="{FF2B5EF4-FFF2-40B4-BE49-F238E27FC236}">
                    <a16:creationId xmlns:a16="http://schemas.microsoft.com/office/drawing/2014/main" id="{46B14733-15E8-A84F-B53F-E8871C391580}"/>
                  </a:ext>
                </a:extLst>
              </p:cNvPr>
              <p:cNvSpPr txBox="1">
                <a:spLocks noChangeArrowheads="1"/>
              </p:cNvSpPr>
              <p:nvPr/>
            </p:nvSpPr>
            <p:spPr bwMode="auto">
              <a:xfrm>
                <a:off x="1156" y="2765"/>
                <a:ext cx="1156" cy="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587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defRPr sz="2200" b="1">
                    <a:solidFill>
                      <a:schemeClr val="accent2"/>
                    </a:solidFill>
                    <a:latin typeface="Calibri" charset="0"/>
                    <a:ea typeface="ＭＳ Ｐゴシック" charset="0"/>
                  </a:defRPr>
                </a:lvl1pPr>
                <a:lvl2pPr marL="742950" indent="-285750" defTabSz="957263">
                  <a:defRPr b="1">
                    <a:solidFill>
                      <a:schemeClr val="accent2"/>
                    </a:solidFill>
                    <a:latin typeface="Calibri" charset="0"/>
                    <a:ea typeface="ＭＳ Ｐゴシック" charset="0"/>
                  </a:defRPr>
                </a:lvl2pPr>
                <a:lvl3pPr marL="1143000" indent="-228600" defTabSz="957263">
                  <a:defRPr sz="1400">
                    <a:solidFill>
                      <a:srgbClr val="000000"/>
                    </a:solidFill>
                    <a:latin typeface="Calibri" charset="0"/>
                    <a:ea typeface="ＭＳ Ｐゴシック" charset="0"/>
                  </a:defRPr>
                </a:lvl3pPr>
                <a:lvl4pPr marL="1600200" indent="-228600" defTabSz="957263">
                  <a:defRPr>
                    <a:solidFill>
                      <a:schemeClr val="tx1"/>
                    </a:solidFill>
                    <a:latin typeface="Arial" charset="0"/>
                    <a:ea typeface="ＭＳ Ｐゴシック" charset="0"/>
                  </a:defRPr>
                </a:lvl4pPr>
                <a:lvl5pPr marL="2057400" indent="-228600" defTabSz="957263">
                  <a:defRPr>
                    <a:solidFill>
                      <a:schemeClr val="tx1"/>
                    </a:solidFill>
                    <a:latin typeface="Arial" charset="0"/>
                    <a:ea typeface="ＭＳ Ｐゴシック" charset="0"/>
                  </a:defRPr>
                </a:lvl5pPr>
                <a:lvl6pPr marL="2514600" indent="-228600" defTabSz="957263" eaLnBrk="0" hangingPunct="0">
                  <a:defRPr>
                    <a:solidFill>
                      <a:schemeClr val="tx1"/>
                    </a:solidFill>
                    <a:latin typeface="Arial" charset="0"/>
                    <a:ea typeface="ＭＳ Ｐゴシック" charset="0"/>
                  </a:defRPr>
                </a:lvl6pPr>
                <a:lvl7pPr marL="2971800" indent="-228600" defTabSz="957263" eaLnBrk="0" hangingPunct="0">
                  <a:defRPr>
                    <a:solidFill>
                      <a:schemeClr val="tx1"/>
                    </a:solidFill>
                    <a:latin typeface="Arial" charset="0"/>
                    <a:ea typeface="ＭＳ Ｐゴシック" charset="0"/>
                  </a:defRPr>
                </a:lvl7pPr>
                <a:lvl8pPr marL="3429000" indent="-228600" defTabSz="957263" eaLnBrk="0" hangingPunct="0">
                  <a:defRPr>
                    <a:solidFill>
                      <a:schemeClr val="tx1"/>
                    </a:solidFill>
                    <a:latin typeface="Arial" charset="0"/>
                    <a:ea typeface="ＭＳ Ｐゴシック" charset="0"/>
                  </a:defRPr>
                </a:lvl8pPr>
                <a:lvl9pPr marL="3886200" indent="-228600" defTabSz="957263" eaLnBrk="0" hangingPunct="0">
                  <a:defRPr>
                    <a:solidFill>
                      <a:schemeClr val="tx1"/>
                    </a:solidFill>
                    <a:latin typeface="Arial" charset="0"/>
                    <a:ea typeface="ＭＳ Ｐゴシック" charset="0"/>
                  </a:defRPr>
                </a:lvl9pPr>
              </a:lstStyle>
              <a:p>
                <a:pPr algn="ctr">
                  <a:spcBef>
                    <a:spcPct val="50000"/>
                  </a:spcBef>
                </a:pPr>
                <a:r>
                  <a:rPr lang="en-US" sz="1200">
                    <a:solidFill>
                      <a:srgbClr val="000099"/>
                    </a:solidFill>
                    <a:ea typeface="MS PGothic" charset="0"/>
                    <a:cs typeface="Arial" charset="0"/>
                  </a:rPr>
                  <a:t>Fin d’étude </a:t>
                </a:r>
                <a:r>
                  <a:rPr lang="en-US" sz="1600">
                    <a:solidFill>
                      <a:srgbClr val="000099"/>
                    </a:solidFill>
                    <a:ea typeface="MS PGothic" charset="0"/>
                    <a:cs typeface="Arial" charset="0"/>
                  </a:rPr>
                  <a:t>3,6 ans</a:t>
                </a:r>
              </a:p>
            </p:txBody>
          </p:sp>
          <p:sp>
            <p:nvSpPr>
              <p:cNvPr id="132" name="Text Box 8">
                <a:extLst>
                  <a:ext uri="{FF2B5EF4-FFF2-40B4-BE49-F238E27FC236}">
                    <a16:creationId xmlns:a16="http://schemas.microsoft.com/office/drawing/2014/main" id="{89A2545B-C518-4849-AA71-1B99AC48CFC4}"/>
                  </a:ext>
                </a:extLst>
              </p:cNvPr>
              <p:cNvSpPr txBox="1">
                <a:spLocks noChangeArrowheads="1"/>
              </p:cNvSpPr>
              <p:nvPr/>
            </p:nvSpPr>
            <p:spPr bwMode="auto">
              <a:xfrm>
                <a:off x="2993" y="2765"/>
                <a:ext cx="159" cy="2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587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846">
                    <a:solidFill>
                      <a:srgbClr val="000099"/>
                    </a:solidFill>
                    <a:ea typeface="MS PGothic" panose="020B0600070205080204" pitchFamily="34" charset="-128"/>
                    <a:cs typeface="Arial" panose="020B0604020202020204" pitchFamily="34" charset="0"/>
                  </a:rPr>
                  <a:t>6</a:t>
                </a:r>
              </a:p>
            </p:txBody>
          </p:sp>
          <p:sp>
            <p:nvSpPr>
              <p:cNvPr id="133" name="AutoShape 45">
                <a:extLst>
                  <a:ext uri="{FF2B5EF4-FFF2-40B4-BE49-F238E27FC236}">
                    <a16:creationId xmlns:a16="http://schemas.microsoft.com/office/drawing/2014/main" id="{6146F2DF-07F8-894D-8921-4D2E15C9F565}"/>
                  </a:ext>
                </a:extLst>
              </p:cNvPr>
              <p:cNvSpPr>
                <a:spLocks/>
              </p:cNvSpPr>
              <p:nvPr/>
            </p:nvSpPr>
            <p:spPr bwMode="auto">
              <a:xfrm rot="5400000">
                <a:off x="3799" y="398"/>
                <a:ext cx="272" cy="3334"/>
              </a:xfrm>
              <a:prstGeom prst="rightBrace">
                <a:avLst>
                  <a:gd name="adj1" fmla="val 121666"/>
                  <a:gd name="adj2" fmla="val 46875"/>
                </a:avLst>
              </a:prstGeom>
              <a:solidFill>
                <a:schemeClr val="bg1"/>
              </a:solidFill>
              <a:ln w="22225">
                <a:solidFill>
                  <a:srgbClr val="FF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rot="10800000" vert="eaVert" wrap="none" anchor="ct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defRPr/>
                </a:pPr>
                <a:endParaRPr lang="en-US" altLang="en-US" sz="1662" b="0">
                  <a:solidFill>
                    <a:srgbClr val="FF0000"/>
                  </a:solidFill>
                  <a:ea typeface="MS PGothic" panose="020B0600070205080204" pitchFamily="34" charset="-128"/>
                  <a:cs typeface="Arial" panose="020B0604020202020204" pitchFamily="34" charset="0"/>
                </a:endParaRPr>
              </a:p>
            </p:txBody>
          </p:sp>
          <p:sp>
            <p:nvSpPr>
              <p:cNvPr id="134" name="Text Box 46">
                <a:extLst>
                  <a:ext uri="{FF2B5EF4-FFF2-40B4-BE49-F238E27FC236}">
                    <a16:creationId xmlns:a16="http://schemas.microsoft.com/office/drawing/2014/main" id="{C056FA98-5B4E-094A-9C78-95BAA49DB496}"/>
                  </a:ext>
                </a:extLst>
              </p:cNvPr>
              <p:cNvSpPr txBox="1">
                <a:spLocks noChangeArrowheads="1"/>
              </p:cNvSpPr>
              <p:nvPr/>
            </p:nvSpPr>
            <p:spPr bwMode="auto">
              <a:xfrm>
                <a:off x="3471" y="2156"/>
                <a:ext cx="1219" cy="2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25400" algn="ctr">
                    <a:solidFill>
                      <a:srgbClr val="FF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42203" rIns="42203">
                <a:spAutoFit/>
              </a:bodyPr>
              <a:lstStyle>
                <a:lvl1pPr defTabSz="957263">
                  <a:defRPr sz="2200" b="1">
                    <a:solidFill>
                      <a:schemeClr val="accent2"/>
                    </a:solidFill>
                    <a:latin typeface="Calibri" charset="0"/>
                    <a:ea typeface="ＭＳ Ｐゴシック" charset="0"/>
                  </a:defRPr>
                </a:lvl1pPr>
                <a:lvl2pPr marL="742950" indent="-285750" defTabSz="957263">
                  <a:defRPr b="1">
                    <a:solidFill>
                      <a:schemeClr val="accent2"/>
                    </a:solidFill>
                    <a:latin typeface="Calibri" charset="0"/>
                    <a:ea typeface="ＭＳ Ｐゴシック" charset="0"/>
                  </a:defRPr>
                </a:lvl2pPr>
                <a:lvl3pPr marL="1143000" indent="-228600" defTabSz="957263">
                  <a:defRPr sz="1400">
                    <a:solidFill>
                      <a:srgbClr val="000000"/>
                    </a:solidFill>
                    <a:latin typeface="Calibri" charset="0"/>
                    <a:ea typeface="ＭＳ Ｐゴシック" charset="0"/>
                  </a:defRPr>
                </a:lvl3pPr>
                <a:lvl4pPr marL="1600200" indent="-228600" defTabSz="957263">
                  <a:defRPr>
                    <a:solidFill>
                      <a:schemeClr val="tx1"/>
                    </a:solidFill>
                    <a:latin typeface="Arial" charset="0"/>
                    <a:ea typeface="ＭＳ Ｐゴシック" charset="0"/>
                  </a:defRPr>
                </a:lvl4pPr>
                <a:lvl5pPr marL="2057400" indent="-228600" defTabSz="957263">
                  <a:defRPr>
                    <a:solidFill>
                      <a:schemeClr val="tx1"/>
                    </a:solidFill>
                    <a:latin typeface="Arial" charset="0"/>
                    <a:ea typeface="ＭＳ Ｐゴシック" charset="0"/>
                  </a:defRPr>
                </a:lvl5pPr>
                <a:lvl6pPr marL="2514600" indent="-228600" defTabSz="957263" eaLnBrk="0" hangingPunct="0">
                  <a:defRPr>
                    <a:solidFill>
                      <a:schemeClr val="tx1"/>
                    </a:solidFill>
                    <a:latin typeface="Arial" charset="0"/>
                    <a:ea typeface="ＭＳ Ｐゴシック" charset="0"/>
                  </a:defRPr>
                </a:lvl6pPr>
                <a:lvl7pPr marL="2971800" indent="-228600" defTabSz="957263" eaLnBrk="0" hangingPunct="0">
                  <a:defRPr>
                    <a:solidFill>
                      <a:schemeClr val="tx1"/>
                    </a:solidFill>
                    <a:latin typeface="Arial" charset="0"/>
                    <a:ea typeface="ＭＳ Ｐゴシック" charset="0"/>
                  </a:defRPr>
                </a:lvl7pPr>
                <a:lvl8pPr marL="3429000" indent="-228600" defTabSz="957263" eaLnBrk="0" hangingPunct="0">
                  <a:defRPr>
                    <a:solidFill>
                      <a:schemeClr val="tx1"/>
                    </a:solidFill>
                    <a:latin typeface="Arial" charset="0"/>
                    <a:ea typeface="ＭＳ Ｐゴシック" charset="0"/>
                  </a:defRPr>
                </a:lvl8pPr>
                <a:lvl9pPr marL="3886200" indent="-228600" defTabSz="957263" eaLnBrk="0" hangingPunct="0">
                  <a:defRPr>
                    <a:solidFill>
                      <a:schemeClr val="tx1"/>
                    </a:solidFill>
                    <a:latin typeface="Arial" charset="0"/>
                    <a:ea typeface="ＭＳ Ｐゴシック" charset="0"/>
                  </a:defRPr>
                </a:lvl9pPr>
              </a:lstStyle>
              <a:p>
                <a:pPr algn="ctr">
                  <a:spcBef>
                    <a:spcPct val="50000"/>
                  </a:spcBef>
                </a:pPr>
                <a:r>
                  <a:rPr lang="en-US" sz="1600">
                    <a:solidFill>
                      <a:srgbClr val="FF0000"/>
                    </a:solidFill>
                    <a:ea typeface="MS PGothic" charset="0"/>
                    <a:cs typeface="Arial" charset="0"/>
                  </a:rPr>
                  <a:t>Efficacité en vie réelle</a:t>
                </a:r>
              </a:p>
            </p:txBody>
          </p:sp>
          <p:sp>
            <p:nvSpPr>
              <p:cNvPr id="135" name="Text Box 48">
                <a:extLst>
                  <a:ext uri="{FF2B5EF4-FFF2-40B4-BE49-F238E27FC236}">
                    <a16:creationId xmlns:a16="http://schemas.microsoft.com/office/drawing/2014/main" id="{F6DF63F6-3536-C34D-8CA8-2C158D118ADC}"/>
                  </a:ext>
                </a:extLst>
              </p:cNvPr>
              <p:cNvSpPr txBox="1">
                <a:spLocks noChangeArrowheads="1"/>
              </p:cNvSpPr>
              <p:nvPr/>
            </p:nvSpPr>
            <p:spPr bwMode="auto">
              <a:xfrm>
                <a:off x="4218" y="2765"/>
                <a:ext cx="295" cy="2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587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846">
                    <a:solidFill>
                      <a:srgbClr val="000099"/>
                    </a:solidFill>
                    <a:ea typeface="MS PGothic" panose="020B0600070205080204" pitchFamily="34" charset="-128"/>
                    <a:cs typeface="Arial" panose="020B0604020202020204" pitchFamily="34" charset="0"/>
                  </a:rPr>
                  <a:t>10</a:t>
                </a:r>
              </a:p>
            </p:txBody>
          </p:sp>
          <p:sp>
            <p:nvSpPr>
              <p:cNvPr id="136" name="Text Box 49">
                <a:extLst>
                  <a:ext uri="{FF2B5EF4-FFF2-40B4-BE49-F238E27FC236}">
                    <a16:creationId xmlns:a16="http://schemas.microsoft.com/office/drawing/2014/main" id="{FBF2D909-DC4F-424C-814F-A0A91941DDD6}"/>
                  </a:ext>
                </a:extLst>
              </p:cNvPr>
              <p:cNvSpPr txBox="1">
                <a:spLocks noChangeArrowheads="1"/>
              </p:cNvSpPr>
              <p:nvPr/>
            </p:nvSpPr>
            <p:spPr bwMode="auto">
              <a:xfrm>
                <a:off x="4785" y="2765"/>
                <a:ext cx="363" cy="2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587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846">
                    <a:solidFill>
                      <a:srgbClr val="000099"/>
                    </a:solidFill>
                    <a:ea typeface="MS PGothic" panose="020B0600070205080204" pitchFamily="34" charset="-128"/>
                    <a:cs typeface="Arial" panose="020B0604020202020204" pitchFamily="34" charset="0"/>
                  </a:rPr>
                  <a:t>12</a:t>
                </a:r>
              </a:p>
            </p:txBody>
          </p:sp>
          <p:sp>
            <p:nvSpPr>
              <p:cNvPr id="137" name="Text Box 50">
                <a:extLst>
                  <a:ext uri="{FF2B5EF4-FFF2-40B4-BE49-F238E27FC236}">
                    <a16:creationId xmlns:a16="http://schemas.microsoft.com/office/drawing/2014/main" id="{11818D67-DA1B-A249-B8A7-E096E5EA505E}"/>
                  </a:ext>
                </a:extLst>
              </p:cNvPr>
              <p:cNvSpPr txBox="1">
                <a:spLocks noChangeArrowheads="1"/>
              </p:cNvSpPr>
              <p:nvPr/>
            </p:nvSpPr>
            <p:spPr bwMode="auto">
              <a:xfrm>
                <a:off x="3606" y="2765"/>
                <a:ext cx="159" cy="2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587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lr>
                    <a:srgbClr val="00AFA5"/>
                  </a:buClr>
                  <a:buSzPct val="85000"/>
                  <a:buFont typeface="ZapfDingbats" pitchFamily="82" charset="2"/>
                  <a:buBlip>
                    <a:blip r:embed="rId2"/>
                  </a:buBlip>
                  <a:defRPr sz="2400" b="1">
                    <a:solidFill>
                      <a:schemeClr val="accent2"/>
                    </a:solidFill>
                    <a:latin typeface="Calibri" panose="020F0502020204030204" pitchFamily="34" charset="0"/>
                  </a:defRPr>
                </a:lvl1pPr>
                <a:lvl2pPr marL="742950" indent="-285750" defTabSz="957263">
                  <a:spcBef>
                    <a:spcPct val="20000"/>
                  </a:spcBef>
                  <a:buClr>
                    <a:srgbClr val="777777"/>
                  </a:buClr>
                  <a:buSzPct val="75000"/>
                  <a:buFont typeface="ZapfDingbats" pitchFamily="82" charset="2"/>
                  <a:buChar char="è"/>
                  <a:defRPr sz="2000" b="1">
                    <a:solidFill>
                      <a:schemeClr val="accent2"/>
                    </a:solidFill>
                    <a:latin typeface="Calibri" panose="020F0502020204030204" pitchFamily="34" charset="0"/>
                  </a:defRPr>
                </a:lvl2pPr>
                <a:lvl3pPr marL="1143000" indent="-228600" defTabSz="957263">
                  <a:spcBef>
                    <a:spcPct val="20000"/>
                  </a:spcBef>
                  <a:buSzPct val="95000"/>
                  <a:buFont typeface="Arial Narrow" panose="020B0606020202030204" pitchFamily="34" charset="0"/>
                  <a:buChar char="-"/>
                  <a:defRPr sz="1600">
                    <a:solidFill>
                      <a:srgbClr val="000000"/>
                    </a:solidFill>
                    <a:latin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Tx/>
                  <a:buSzTx/>
                  <a:buFontTx/>
                  <a:buNone/>
                  <a:defRPr/>
                </a:pPr>
                <a:r>
                  <a:rPr lang="en-US" altLang="en-US" sz="1846">
                    <a:solidFill>
                      <a:srgbClr val="FF0000"/>
                    </a:solidFill>
                    <a:ea typeface="MS PGothic" panose="020B0600070205080204" pitchFamily="34" charset="-128"/>
                    <a:cs typeface="Arial" panose="020B0604020202020204" pitchFamily="34" charset="0"/>
                  </a:rPr>
                  <a:t>8</a:t>
                </a:r>
              </a:p>
            </p:txBody>
          </p:sp>
          <p:sp>
            <p:nvSpPr>
              <p:cNvPr id="138" name="Line 57">
                <a:extLst>
                  <a:ext uri="{FF2B5EF4-FFF2-40B4-BE49-F238E27FC236}">
                    <a16:creationId xmlns:a16="http://schemas.microsoft.com/office/drawing/2014/main" id="{39CBE471-25E5-6945-A263-A4F317526286}"/>
                  </a:ext>
                </a:extLst>
              </p:cNvPr>
              <p:cNvSpPr>
                <a:spLocks noChangeShapeType="1"/>
              </p:cNvSpPr>
              <p:nvPr/>
            </p:nvSpPr>
            <p:spPr bwMode="auto">
              <a:xfrm flipV="1">
                <a:off x="2245" y="1475"/>
                <a:ext cx="0" cy="1860"/>
              </a:xfrm>
              <a:prstGeom prst="line">
                <a:avLst/>
              </a:prstGeom>
              <a:noFill/>
              <a:ln w="25400">
                <a:solidFill>
                  <a:schemeClr val="tx1"/>
                </a:solidFill>
                <a:prstDash val="dash"/>
                <a:round/>
                <a:headEnd/>
                <a:tailEnd type="none"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39" name="Line 58">
                <a:extLst>
                  <a:ext uri="{FF2B5EF4-FFF2-40B4-BE49-F238E27FC236}">
                    <a16:creationId xmlns:a16="http://schemas.microsoft.com/office/drawing/2014/main" id="{89BBC666-CE09-FB4C-86F5-2CC37C2F7F5E}"/>
                  </a:ext>
                </a:extLst>
              </p:cNvPr>
              <p:cNvSpPr>
                <a:spLocks noChangeShapeType="1"/>
              </p:cNvSpPr>
              <p:nvPr/>
            </p:nvSpPr>
            <p:spPr bwMode="auto">
              <a:xfrm flipV="1">
                <a:off x="2245" y="1430"/>
                <a:ext cx="0" cy="1860"/>
              </a:xfrm>
              <a:prstGeom prst="line">
                <a:avLst/>
              </a:prstGeom>
              <a:noFill/>
              <a:ln w="25400">
                <a:solidFill>
                  <a:srgbClr val="FF0000"/>
                </a:solidFill>
                <a:prstDash val="dash"/>
                <a:round/>
                <a:headEnd/>
                <a:tailEnd type="none"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dirty="0"/>
              </a:p>
            </p:txBody>
          </p:sp>
          <p:sp>
            <p:nvSpPr>
              <p:cNvPr id="140" name="Line 59">
                <a:extLst>
                  <a:ext uri="{FF2B5EF4-FFF2-40B4-BE49-F238E27FC236}">
                    <a16:creationId xmlns:a16="http://schemas.microsoft.com/office/drawing/2014/main" id="{FADB64D0-EEBC-734A-A96F-61D49C0D6A65}"/>
                  </a:ext>
                </a:extLst>
              </p:cNvPr>
              <p:cNvSpPr>
                <a:spLocks noChangeShapeType="1"/>
              </p:cNvSpPr>
              <p:nvPr/>
            </p:nvSpPr>
            <p:spPr bwMode="auto">
              <a:xfrm flipV="1">
                <a:off x="5647" y="1430"/>
                <a:ext cx="0" cy="1860"/>
              </a:xfrm>
              <a:prstGeom prst="line">
                <a:avLst/>
              </a:prstGeom>
              <a:noFill/>
              <a:ln w="25400">
                <a:solidFill>
                  <a:srgbClr val="FF0000"/>
                </a:solidFill>
                <a:prstDash val="dash"/>
                <a:round/>
                <a:headEnd/>
                <a:tailEnd type="none"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41" name="Line 60">
                <a:extLst>
                  <a:ext uri="{FF2B5EF4-FFF2-40B4-BE49-F238E27FC236}">
                    <a16:creationId xmlns:a16="http://schemas.microsoft.com/office/drawing/2014/main" id="{BF240DC2-FEBD-7341-AFCD-AD98D00A650B}"/>
                  </a:ext>
                </a:extLst>
              </p:cNvPr>
              <p:cNvSpPr>
                <a:spLocks noChangeShapeType="1"/>
              </p:cNvSpPr>
              <p:nvPr/>
            </p:nvSpPr>
            <p:spPr bwMode="auto">
              <a:xfrm flipV="1">
                <a:off x="748" y="1339"/>
                <a:ext cx="0" cy="2042"/>
              </a:xfrm>
              <a:prstGeom prst="line">
                <a:avLst/>
              </a:prstGeom>
              <a:noFill/>
              <a:ln w="25400">
                <a:solidFill>
                  <a:schemeClr val="tx1"/>
                </a:solidFill>
                <a:prstDash val="dash"/>
                <a:round/>
                <a:headEnd/>
                <a:tailEnd type="none" w="lg"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128" name="Rectangle 77">
              <a:extLst>
                <a:ext uri="{FF2B5EF4-FFF2-40B4-BE49-F238E27FC236}">
                  <a16:creationId xmlns:a16="http://schemas.microsoft.com/office/drawing/2014/main" id="{C5172473-B7F1-EB4C-85C6-5D1B35F8D2CF}"/>
                </a:ext>
              </a:extLst>
            </p:cNvPr>
            <p:cNvSpPr>
              <a:spLocks noChangeArrowheads="1"/>
            </p:cNvSpPr>
            <p:nvPr/>
          </p:nvSpPr>
          <p:spPr bwMode="auto">
            <a:xfrm>
              <a:off x="2653" y="3057"/>
              <a:ext cx="2502" cy="2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957263"/>
              <a:r>
                <a:rPr lang="en-US" b="1" dirty="0" err="1">
                  <a:solidFill>
                    <a:srgbClr val="FF3300"/>
                  </a:solidFill>
                  <a:latin typeface="Calibri" charset="0"/>
                  <a:cs typeface="Arial" charset="0"/>
                </a:rPr>
                <a:t>Suivi</a:t>
              </a:r>
              <a:r>
                <a:rPr lang="en-US" b="1" dirty="0">
                  <a:solidFill>
                    <a:srgbClr val="FF3300"/>
                  </a:solidFill>
                  <a:latin typeface="Calibri" charset="0"/>
                  <a:cs typeface="Arial" charset="0"/>
                </a:rPr>
                <a:t> des </a:t>
              </a:r>
              <a:r>
                <a:rPr lang="en-US" b="1" dirty="0" err="1">
                  <a:solidFill>
                    <a:srgbClr val="FF3300"/>
                  </a:solidFill>
                  <a:latin typeface="Calibri" charset="0"/>
                  <a:cs typeface="Arial" charset="0"/>
                </a:rPr>
                <a:t>registres</a:t>
              </a:r>
              <a:r>
                <a:rPr lang="en-US" b="1" dirty="0">
                  <a:solidFill>
                    <a:srgbClr val="FF3300"/>
                  </a:solidFill>
                  <a:latin typeface="Calibri" charset="0"/>
                  <a:cs typeface="Arial" charset="0"/>
                </a:rPr>
                <a:t> </a:t>
              </a:r>
              <a:r>
                <a:rPr lang="en-US" b="1" dirty="0" err="1">
                  <a:solidFill>
                    <a:srgbClr val="FF3300"/>
                  </a:solidFill>
                  <a:latin typeface="Calibri" charset="0"/>
                  <a:cs typeface="Arial" charset="0"/>
                </a:rPr>
                <a:t>médicaux</a:t>
              </a:r>
              <a:r>
                <a:rPr lang="en-US" b="1" dirty="0">
                  <a:solidFill>
                    <a:srgbClr val="FF3300"/>
                  </a:solidFill>
                  <a:latin typeface="Calibri" charset="0"/>
                  <a:cs typeface="Arial" charset="0"/>
                </a:rPr>
                <a:t> </a:t>
              </a:r>
              <a:r>
                <a:rPr lang="en-US" b="1" dirty="0" err="1">
                  <a:solidFill>
                    <a:srgbClr val="FF3300"/>
                  </a:solidFill>
                  <a:latin typeface="Calibri" charset="0"/>
                  <a:cs typeface="Arial" charset="0"/>
                </a:rPr>
                <a:t>nationaux</a:t>
              </a:r>
              <a:endParaRPr lang="fr-FR" b="1" dirty="0">
                <a:solidFill>
                  <a:srgbClr val="FF3300"/>
                </a:solidFill>
                <a:latin typeface="Calibri" charset="0"/>
                <a:cs typeface="Arial" charset="0"/>
              </a:endParaRPr>
            </a:p>
          </p:txBody>
        </p:sp>
      </p:grpSp>
      <p:sp>
        <p:nvSpPr>
          <p:cNvPr id="5" name="Rectangle 77">
            <a:extLst>
              <a:ext uri="{FF2B5EF4-FFF2-40B4-BE49-F238E27FC236}">
                <a16:creationId xmlns:a16="http://schemas.microsoft.com/office/drawing/2014/main" id="{3964B330-C746-F8C6-8604-74CDD447FF3E}"/>
              </a:ext>
            </a:extLst>
          </p:cNvPr>
          <p:cNvSpPr>
            <a:spLocks noChangeArrowheads="1"/>
          </p:cNvSpPr>
          <p:nvPr/>
        </p:nvSpPr>
        <p:spPr bwMode="auto">
          <a:xfrm rot="19678015">
            <a:off x="8443212" y="1506463"/>
            <a:ext cx="1976823" cy="584775"/>
          </a:xfrm>
          <a:prstGeom prst="rect">
            <a:avLst/>
          </a:prstGeom>
          <a:solidFill>
            <a:srgbClr val="99D8FF"/>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957263"/>
            <a:r>
              <a:rPr lang="en-US" sz="3200" b="1" dirty="0">
                <a:solidFill>
                  <a:srgbClr val="FF3300"/>
                </a:solidFill>
                <a:latin typeface="Calibri" charset="0"/>
                <a:cs typeface="Arial" charset="0"/>
              </a:rPr>
              <a:t>2007-2018</a:t>
            </a:r>
            <a:endParaRPr lang="fr-FR" sz="3200" b="1" dirty="0">
              <a:solidFill>
                <a:srgbClr val="FF3300"/>
              </a:solidFill>
              <a:latin typeface="Calibri" charset="0"/>
              <a:cs typeface="Arial" charset="0"/>
            </a:endParaRPr>
          </a:p>
        </p:txBody>
      </p:sp>
      <p:sp>
        <p:nvSpPr>
          <p:cNvPr id="41" name="ZoneTexte 40">
            <a:extLst>
              <a:ext uri="{FF2B5EF4-FFF2-40B4-BE49-F238E27FC236}">
                <a16:creationId xmlns:a16="http://schemas.microsoft.com/office/drawing/2014/main" id="{A8212D05-452B-D2BF-7B1D-E2F6A501684B}"/>
              </a:ext>
            </a:extLst>
          </p:cNvPr>
          <p:cNvSpPr txBox="1"/>
          <p:nvPr/>
        </p:nvSpPr>
        <p:spPr>
          <a:xfrm>
            <a:off x="92597" y="0"/>
            <a:ext cx="12099403"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CONTRE LES PAPILLOMAVIRUS HUMAINS</a:t>
            </a:r>
          </a:p>
        </p:txBody>
      </p:sp>
    </p:spTree>
    <p:extLst>
      <p:ext uri="{BB962C8B-B14F-4D97-AF65-F5344CB8AC3E}">
        <p14:creationId xmlns:p14="http://schemas.microsoft.com/office/powerpoint/2010/main" val="102566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123" grpId="0"/>
      <p:bldP spid="124" grpId="0" animBg="1"/>
      <p:bldP spid="1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a:srcRect t="20597" r="53901" b="20521"/>
          <a:stretch/>
        </p:blipFill>
        <p:spPr>
          <a:xfrm>
            <a:off x="1524001" y="1289722"/>
            <a:ext cx="4427621" cy="5223373"/>
          </a:xfrm>
        </p:spPr>
      </p:pic>
      <p:sp>
        <p:nvSpPr>
          <p:cNvPr id="6" name="TextBox 21">
            <a:extLst>
              <a:ext uri="{FF2B5EF4-FFF2-40B4-BE49-F238E27FC236}">
                <a16:creationId xmlns:a16="http://schemas.microsoft.com/office/drawing/2014/main" id="{EC023F45-43C5-2D46-BBED-B4CC5BAE16C3}"/>
              </a:ext>
            </a:extLst>
          </p:cNvPr>
          <p:cNvSpPr>
            <a:spLocks noChangeArrowheads="1"/>
          </p:cNvSpPr>
          <p:nvPr/>
        </p:nvSpPr>
        <p:spPr bwMode="auto">
          <a:xfrm>
            <a:off x="3825578" y="2001303"/>
            <a:ext cx="2853519" cy="588963"/>
          </a:xfrm>
          <a:prstGeom prst="roundRect">
            <a:avLst>
              <a:gd name="adj" fmla="val 16667"/>
            </a:avLst>
          </a:prstGeom>
          <a:solidFill>
            <a:srgbClr val="C4E3E1"/>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342993">
              <a:defRPr/>
            </a:pPr>
            <a:r>
              <a:rPr lang="en-US" altLang="en-US" sz="2000" b="1" dirty="0">
                <a:solidFill>
                  <a:srgbClr val="37424A"/>
                </a:solidFill>
              </a:rPr>
              <a:t>Durant 6 </a:t>
            </a:r>
            <a:r>
              <a:rPr lang="en-US" altLang="en-US" sz="2000" b="1" dirty="0" err="1">
                <a:solidFill>
                  <a:srgbClr val="37424A"/>
                </a:solidFill>
              </a:rPr>
              <a:t>ans</a:t>
            </a:r>
            <a:r>
              <a:rPr lang="en-US" altLang="en-US" sz="2000" b="1" dirty="0">
                <a:solidFill>
                  <a:srgbClr val="37424A"/>
                </a:solidFill>
              </a:rPr>
              <a:t> de vaccination 4vHPV </a:t>
            </a:r>
          </a:p>
        </p:txBody>
      </p:sp>
      <p:sp>
        <p:nvSpPr>
          <p:cNvPr id="3" name="Rectangle 2">
            <a:extLst>
              <a:ext uri="{FF2B5EF4-FFF2-40B4-BE49-F238E27FC236}">
                <a16:creationId xmlns:a16="http://schemas.microsoft.com/office/drawing/2014/main" id="{4CD34A97-3681-C842-B796-736A29AD91B8}"/>
              </a:ext>
            </a:extLst>
          </p:cNvPr>
          <p:cNvSpPr/>
          <p:nvPr/>
        </p:nvSpPr>
        <p:spPr>
          <a:xfrm>
            <a:off x="3360348" y="6463777"/>
            <a:ext cx="1184940" cy="369332"/>
          </a:xfrm>
          <a:prstGeom prst="rect">
            <a:avLst/>
          </a:prstGeom>
        </p:spPr>
        <p:txBody>
          <a:bodyPr wrap="none">
            <a:spAutoFit/>
          </a:bodyPr>
          <a:lstStyle/>
          <a:p>
            <a:r>
              <a:rPr lang="en-US" b="1" u="sng" dirty="0">
                <a:solidFill>
                  <a:srgbClr val="FF0000"/>
                </a:solidFill>
                <a:latin typeface="Arial" charset="0"/>
                <a:cs typeface="Arial" charset="0"/>
              </a:rPr>
              <a:t>Femmes </a:t>
            </a:r>
            <a:endParaRPr lang="fr-FR" dirty="0"/>
          </a:p>
        </p:txBody>
      </p:sp>
      <p:pic>
        <p:nvPicPr>
          <p:cNvPr id="10" name="Espace réservé du contenu 3">
            <a:extLst>
              <a:ext uri="{FF2B5EF4-FFF2-40B4-BE49-F238E27FC236}">
                <a16:creationId xmlns:a16="http://schemas.microsoft.com/office/drawing/2014/main" id="{C8044646-27A4-2B4B-95C8-462E12AB492A}"/>
              </a:ext>
            </a:extLst>
          </p:cNvPr>
          <p:cNvPicPr>
            <a:picLocks noChangeAspect="1"/>
          </p:cNvPicPr>
          <p:nvPr/>
        </p:nvPicPr>
        <p:blipFill rotWithShape="1">
          <a:blip r:embed="rId2"/>
          <a:srcRect l="46433" t="20597" b="20521"/>
          <a:stretch/>
        </p:blipFill>
        <p:spPr>
          <a:xfrm>
            <a:off x="6136105" y="1345870"/>
            <a:ext cx="5144873" cy="5223373"/>
          </a:xfrm>
          <a:prstGeom prst="rect">
            <a:avLst/>
          </a:prstGeom>
        </p:spPr>
      </p:pic>
      <p:sp>
        <p:nvSpPr>
          <p:cNvPr id="11" name="Rectangle 10">
            <a:extLst>
              <a:ext uri="{FF2B5EF4-FFF2-40B4-BE49-F238E27FC236}">
                <a16:creationId xmlns:a16="http://schemas.microsoft.com/office/drawing/2014/main" id="{2B49350F-7123-4548-A79D-8B469F9D715A}"/>
              </a:ext>
            </a:extLst>
          </p:cNvPr>
          <p:cNvSpPr/>
          <p:nvPr/>
        </p:nvSpPr>
        <p:spPr>
          <a:xfrm>
            <a:off x="8096834" y="6383569"/>
            <a:ext cx="1223412" cy="369332"/>
          </a:xfrm>
          <a:prstGeom prst="rect">
            <a:avLst/>
          </a:prstGeom>
        </p:spPr>
        <p:txBody>
          <a:bodyPr wrap="none">
            <a:spAutoFit/>
          </a:bodyPr>
          <a:lstStyle/>
          <a:p>
            <a:r>
              <a:rPr lang="en-US" b="1" u="sng" dirty="0">
                <a:solidFill>
                  <a:srgbClr val="FF0000"/>
                </a:solidFill>
                <a:latin typeface="Arial" charset="0"/>
                <a:cs typeface="Arial" charset="0"/>
              </a:rPr>
              <a:t>Hommes </a:t>
            </a:r>
            <a:endParaRPr lang="fr-FR" dirty="0"/>
          </a:p>
        </p:txBody>
      </p:sp>
      <p:sp>
        <p:nvSpPr>
          <p:cNvPr id="7" name="Espace réservé du numéro de diapositive 6"/>
          <p:cNvSpPr>
            <a:spLocks noGrp="1"/>
          </p:cNvSpPr>
          <p:nvPr>
            <p:ph type="sldNum" sz="quarter" idx="12"/>
          </p:nvPr>
        </p:nvSpPr>
        <p:spPr/>
        <p:txBody>
          <a:bodyPr/>
          <a:lstStyle/>
          <a:p>
            <a:fld id="{40443384-7D2B-3147-BE88-5386435978A8}" type="slidenum">
              <a:rPr lang="fr-FR" smtClean="0"/>
              <a:t>26</a:t>
            </a:fld>
            <a:endParaRPr lang="fr-FR"/>
          </a:p>
        </p:txBody>
      </p:sp>
      <p:sp>
        <p:nvSpPr>
          <p:cNvPr id="9" name="Titre 1">
            <a:extLst>
              <a:ext uri="{FF2B5EF4-FFF2-40B4-BE49-F238E27FC236}">
                <a16:creationId xmlns:a16="http://schemas.microsoft.com/office/drawing/2014/main" id="{A10A5196-59A9-89D7-D729-C66A7CF1BD10}"/>
              </a:ext>
            </a:extLst>
          </p:cNvPr>
          <p:cNvSpPr txBox="1">
            <a:spLocks/>
          </p:cNvSpPr>
          <p:nvPr/>
        </p:nvSpPr>
        <p:spPr>
          <a:xfrm>
            <a:off x="0" y="24892"/>
            <a:ext cx="12192000" cy="746634"/>
          </a:xfrm>
          <a:prstGeom prst="rect">
            <a:avLst/>
          </a:prstGeom>
          <a:solidFill>
            <a:schemeClr val="accent1">
              <a:lumMod val="40000"/>
              <a:lumOff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EFFICACITE SUR LES VERRUES GENITALES  </a:t>
            </a:r>
            <a:br>
              <a:rPr lang="fr-FR" sz="3200" b="1" dirty="0">
                <a:solidFill>
                  <a:srgbClr val="C00000"/>
                </a:solidFill>
              </a:rPr>
            </a:br>
            <a:endParaRPr lang="fr-FR" sz="3200" b="1" dirty="0">
              <a:solidFill>
                <a:srgbClr val="C00000"/>
              </a:solidFill>
            </a:endParaRPr>
          </a:p>
        </p:txBody>
      </p:sp>
    </p:spTree>
    <p:extLst>
      <p:ext uri="{BB962C8B-B14F-4D97-AF65-F5344CB8AC3E}">
        <p14:creationId xmlns:p14="http://schemas.microsoft.com/office/powerpoint/2010/main" val="182815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47"/>
          <p:cNvGraphicFramePr>
            <a:graphicFrameLocks noGrp="1"/>
          </p:cNvGraphicFramePr>
          <p:nvPr/>
        </p:nvGraphicFramePr>
        <p:xfrm>
          <a:off x="2226606" y="1428534"/>
          <a:ext cx="7998889" cy="3929062"/>
        </p:xfrm>
        <a:graphic>
          <a:graphicData uri="http://schemas.openxmlformats.org/drawingml/2006/table">
            <a:tbl>
              <a:tblPr/>
              <a:tblGrid>
                <a:gridCol w="3037742">
                  <a:extLst>
                    <a:ext uri="{9D8B030D-6E8A-4147-A177-3AD203B41FA5}">
                      <a16:colId xmlns:a16="http://schemas.microsoft.com/office/drawing/2014/main" val="20000"/>
                    </a:ext>
                  </a:extLst>
                </a:gridCol>
                <a:gridCol w="2025163">
                  <a:extLst>
                    <a:ext uri="{9D8B030D-6E8A-4147-A177-3AD203B41FA5}">
                      <a16:colId xmlns:a16="http://schemas.microsoft.com/office/drawing/2014/main" val="20001"/>
                    </a:ext>
                  </a:extLst>
                </a:gridCol>
                <a:gridCol w="2935984">
                  <a:extLst>
                    <a:ext uri="{9D8B030D-6E8A-4147-A177-3AD203B41FA5}">
                      <a16:colId xmlns:a16="http://schemas.microsoft.com/office/drawing/2014/main" val="20002"/>
                    </a:ext>
                  </a:extLst>
                </a:gridCol>
              </a:tblGrid>
              <a:tr h="1165214">
                <a:tc>
                  <a:txBody>
                    <a:bodyPr/>
                    <a:lstStyle/>
                    <a:p>
                      <a:pPr marL="0" marR="0" lvl="0" indent="0" algn="ctr" defTabSz="957263" rtl="0" eaLnBrk="1" fontAlgn="base" latinLnBrk="0" hangingPunct="1">
                        <a:lnSpc>
                          <a:spcPct val="100000"/>
                        </a:lnSpc>
                        <a:spcBef>
                          <a:spcPct val="20000"/>
                        </a:spcBef>
                        <a:spcAft>
                          <a:spcPct val="0"/>
                        </a:spcAft>
                        <a:buClr>
                          <a:srgbClr val="00AFA5"/>
                        </a:buClr>
                        <a:buSzPct val="85000"/>
                        <a:buFont typeface="ZapfDingbats" charset="0"/>
                        <a:buNone/>
                        <a:tabLst/>
                      </a:pPr>
                      <a:r>
                        <a:rPr kumimoji="0" lang="en-US" sz="2000" b="1" i="0" u="none" strike="noStrike" cap="none" normalizeH="0" baseline="0" dirty="0">
                          <a:ln>
                            <a:noFill/>
                          </a:ln>
                          <a:solidFill>
                            <a:srgbClr val="002060"/>
                          </a:solidFill>
                          <a:effectLst/>
                          <a:latin typeface="Calibri" charset="0"/>
                          <a:ea typeface="MS PGothic" charset="0"/>
                          <a:cs typeface="MS PGothic" charset="0"/>
                        </a:rPr>
                        <a:t>Endpoint </a:t>
                      </a:r>
                    </a:p>
                  </a:txBody>
                  <a:tcPr marL="91443" marR="91443" marT="42210" marB="42210" anchor="ct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57263" rtl="0" eaLnBrk="1" fontAlgn="base" latinLnBrk="0" hangingPunct="1">
                        <a:lnSpc>
                          <a:spcPct val="100000"/>
                        </a:lnSpc>
                        <a:spcBef>
                          <a:spcPct val="20000"/>
                        </a:spcBef>
                        <a:spcAft>
                          <a:spcPct val="0"/>
                        </a:spcAft>
                        <a:buClr>
                          <a:srgbClr val="00AFA5"/>
                        </a:buClr>
                        <a:buSzPct val="85000"/>
                        <a:buFont typeface="ZapfDingbats" charset="0"/>
                        <a:buNone/>
                        <a:tabLst/>
                      </a:pPr>
                      <a:endParaRPr kumimoji="0" lang="en-US" sz="1300" b="0" i="0" u="none" strike="noStrike" cap="none" normalizeH="0" baseline="0" dirty="0">
                        <a:ln>
                          <a:noFill/>
                        </a:ln>
                        <a:solidFill>
                          <a:schemeClr val="accent2"/>
                        </a:solidFill>
                        <a:effectLst/>
                        <a:latin typeface="Calibri" charset="0"/>
                        <a:ea typeface="MS PGothic" charset="0"/>
                        <a:cs typeface="MS PGothic" charset="0"/>
                      </a:endParaRPr>
                    </a:p>
                  </a:txBody>
                  <a:tcPr marL="91443" marR="91443" marT="42210" marB="42210" anchor="ctr"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7263" rtl="0" eaLnBrk="1" fontAlgn="base" latinLnBrk="0" hangingPunct="1">
                        <a:lnSpc>
                          <a:spcPct val="100000"/>
                        </a:lnSpc>
                        <a:spcBef>
                          <a:spcPct val="20000"/>
                        </a:spcBef>
                        <a:spcAft>
                          <a:spcPct val="0"/>
                        </a:spcAft>
                        <a:buClr>
                          <a:srgbClr val="00AFA5"/>
                        </a:buClr>
                        <a:buSzPct val="85000"/>
                        <a:buFont typeface="ZapfDingbats" charset="0"/>
                        <a:buNone/>
                        <a:tabLst/>
                      </a:pPr>
                      <a:r>
                        <a:rPr kumimoji="0" lang="fr-FR" sz="2200" b="1" i="0" u="none" strike="noStrike" cap="none" normalizeH="0" baseline="0" dirty="0">
                          <a:ln>
                            <a:noFill/>
                          </a:ln>
                          <a:solidFill>
                            <a:srgbClr val="FFFF00"/>
                          </a:solidFill>
                          <a:effectLst/>
                          <a:latin typeface="Calibri" charset="0"/>
                          <a:ea typeface="MS PGothic" charset="0"/>
                          <a:cs typeface="MS PGothic" charset="0"/>
                        </a:rPr>
                        <a:t>Efficacité prophylactique à fin d</a:t>
                      </a:r>
                      <a:r>
                        <a:rPr kumimoji="0" lang="ja-JP" altLang="fr-FR" sz="2200" b="1" i="0" u="none" strike="noStrike" cap="none" normalizeH="0" baseline="0" dirty="0">
                          <a:ln>
                            <a:noFill/>
                          </a:ln>
                          <a:solidFill>
                            <a:srgbClr val="FFFF00"/>
                          </a:solidFill>
                          <a:effectLst/>
                          <a:latin typeface="Calibri" charset="0"/>
                          <a:ea typeface="MS PGothic" charset="0"/>
                          <a:cs typeface="MS PGothic" charset="0"/>
                        </a:rPr>
                        <a:t>’</a:t>
                      </a:r>
                      <a:r>
                        <a:rPr kumimoji="0" lang="fr-FR" sz="2200" b="1" i="0" u="none" strike="noStrike" cap="none" normalizeH="0" baseline="0" dirty="0">
                          <a:ln>
                            <a:noFill/>
                          </a:ln>
                          <a:solidFill>
                            <a:srgbClr val="FFFF00"/>
                          </a:solidFill>
                          <a:effectLst/>
                          <a:latin typeface="Calibri" charset="0"/>
                          <a:ea typeface="MS PGothic" charset="0"/>
                          <a:cs typeface="MS PGothic" charset="0"/>
                        </a:rPr>
                        <a:t>étude </a:t>
                      </a:r>
                    </a:p>
                  </a:txBody>
                  <a:tcPr marL="91443" marR="91443" marT="42210" marB="422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90433">
                <a:tc>
                  <a:txBody>
                    <a:body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C00000"/>
                          </a:solidFill>
                          <a:effectLst/>
                          <a:latin typeface="Calibri" charset="0"/>
                          <a:ea typeface="MS PGothic" charset="0"/>
                          <a:cs typeface="Times New Roman" charset="0"/>
                        </a:rPr>
                        <a:t>CIN 2/3</a:t>
                      </a:r>
                      <a:r>
                        <a:rPr kumimoji="0" lang="fr-FR" sz="1800" b="0" i="0" u="none" strike="noStrike" cap="none" normalizeH="0" baseline="0" dirty="0">
                          <a:ln>
                            <a:noFill/>
                          </a:ln>
                          <a:solidFill>
                            <a:srgbClr val="C00000"/>
                          </a:solidFill>
                          <a:effectLst/>
                          <a:latin typeface="Calibri" charset="0"/>
                          <a:ea typeface="MS PGothic" charset="0"/>
                          <a:cs typeface="Times New Roman" charset="0"/>
                        </a:rPr>
                        <a:t> </a:t>
                      </a:r>
                      <a:r>
                        <a:rPr kumimoji="0" lang="fr-FR" sz="1800" b="0" i="0" u="none" strike="noStrike" cap="none" normalizeH="0" baseline="0" dirty="0">
                          <a:ln>
                            <a:noFill/>
                          </a:ln>
                          <a:solidFill>
                            <a:srgbClr val="002060"/>
                          </a:solidFill>
                          <a:effectLst/>
                          <a:latin typeface="Calibri" charset="0"/>
                          <a:ea typeface="MS PGothic" charset="0"/>
                          <a:cs typeface="Times New Roman" charset="0"/>
                        </a:rPr>
                        <a:t>associées à HPV 16 /18</a:t>
                      </a:r>
                    </a:p>
                  </a:txBody>
                  <a:tcPr marL="91443" marR="91443" marT="42210" marB="42210"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a:ln>
                            <a:noFill/>
                          </a:ln>
                          <a:solidFill>
                            <a:srgbClr val="002060"/>
                          </a:solidFill>
                          <a:effectLst/>
                          <a:latin typeface="Calibri" charset="0"/>
                          <a:ea typeface="MS PGothic" charset="0"/>
                          <a:cs typeface="Times New Roman" charset="0"/>
                        </a:rPr>
                        <a:t>Gardasil® n = 8493</a:t>
                      </a:r>
                      <a:br>
                        <a:rPr kumimoji="0" lang="fr-FR" sz="900" b="0" i="0" u="none" strike="noStrike" cap="none" normalizeH="0" baseline="0">
                          <a:ln>
                            <a:noFill/>
                          </a:ln>
                          <a:solidFill>
                            <a:srgbClr val="002060"/>
                          </a:solidFill>
                          <a:effectLst/>
                          <a:latin typeface="Calibri" charset="0"/>
                          <a:ea typeface="MS PGothic" charset="0"/>
                          <a:cs typeface="Times New Roman" charset="0"/>
                        </a:rPr>
                      </a:br>
                      <a:r>
                        <a:rPr kumimoji="0" lang="fr-FR" sz="900" b="0" i="0" u="none" strike="noStrike" cap="none" normalizeH="0" baseline="0">
                          <a:ln>
                            <a:noFill/>
                          </a:ln>
                          <a:solidFill>
                            <a:srgbClr val="002060"/>
                          </a:solidFill>
                          <a:effectLst/>
                          <a:latin typeface="Calibri" charset="0"/>
                          <a:ea typeface="MS PGothic" charset="0"/>
                          <a:cs typeface="Times New Roman" charset="0"/>
                        </a:rPr>
                        <a:t>Placebo  n = 8464 </a:t>
                      </a:r>
                      <a:endParaRPr kumimoji="0" lang="fr-FR" sz="1300" b="0" i="0" u="none" strike="noStrike" cap="none" normalizeH="0" baseline="0">
                        <a:ln>
                          <a:noFill/>
                        </a:ln>
                        <a:solidFill>
                          <a:srgbClr val="002060"/>
                        </a:solidFill>
                        <a:effectLst/>
                        <a:latin typeface="Calibri" charset="0"/>
                        <a:ea typeface="MS PGothic" charset="0"/>
                        <a:cs typeface="Times New Roman" charset="0"/>
                      </a:endParaRPr>
                    </a:p>
                  </a:txBody>
                  <a:tcPr marL="91443" marR="91443" marT="42210" marB="4221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57263"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002060"/>
                          </a:solidFill>
                          <a:effectLst/>
                          <a:latin typeface="Arial Narrow" charset="0"/>
                          <a:ea typeface="MS PGothic" charset="0"/>
                          <a:cs typeface="Times New Roman" charset="0"/>
                        </a:rPr>
                        <a:t>98,2 %</a:t>
                      </a:r>
                      <a:r>
                        <a:rPr kumimoji="0" lang="fr-FR" sz="1800" b="0" i="0" u="none" strike="noStrike" cap="none" normalizeH="0" baseline="0">
                          <a:ln>
                            <a:noFill/>
                          </a:ln>
                          <a:solidFill>
                            <a:srgbClr val="002060"/>
                          </a:solidFill>
                          <a:effectLst/>
                          <a:latin typeface="Arial Narrow" charset="0"/>
                          <a:ea typeface="MS PGothic" charset="0"/>
                          <a:cs typeface="Times New Roman" charset="0"/>
                        </a:rPr>
                        <a:t> (93,5- 99,8)</a:t>
                      </a:r>
                      <a:r>
                        <a:rPr kumimoji="0" lang="fr-FR" sz="1800" b="0" i="0" u="none" strike="noStrike" cap="none" normalizeH="0" baseline="30000">
                          <a:ln>
                            <a:noFill/>
                          </a:ln>
                          <a:solidFill>
                            <a:srgbClr val="002060"/>
                          </a:solidFill>
                          <a:effectLst/>
                          <a:latin typeface="Arial Narrow" charset="0"/>
                          <a:ea typeface="MS PGothic" charset="0"/>
                          <a:cs typeface="Times New Roman" charset="0"/>
                        </a:rPr>
                        <a:t>1</a:t>
                      </a:r>
                    </a:p>
                  </a:txBody>
                  <a:tcPr marL="91443" marR="91443" marT="42210" marB="422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90433">
                <a:tc>
                  <a:txBody>
                    <a:body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54FC"/>
                          </a:solidFill>
                          <a:effectLst/>
                          <a:latin typeface="Calibri" charset="0"/>
                          <a:ea typeface="MS PGothic" charset="0"/>
                          <a:cs typeface="Times New Roman" charset="0"/>
                        </a:rPr>
                        <a:t>VIN 2/3</a:t>
                      </a:r>
                      <a:r>
                        <a:rPr kumimoji="0" lang="fr-FR" sz="1800" b="0" i="0" u="none" strike="noStrike" cap="none" normalizeH="0" baseline="0" dirty="0">
                          <a:ln>
                            <a:noFill/>
                          </a:ln>
                          <a:solidFill>
                            <a:srgbClr val="0054FC"/>
                          </a:solidFill>
                          <a:effectLst/>
                          <a:latin typeface="Calibri" charset="0"/>
                          <a:ea typeface="MS PGothic" charset="0"/>
                          <a:cs typeface="Times New Roman" charset="0"/>
                        </a:rPr>
                        <a:t> </a:t>
                      </a:r>
                      <a:r>
                        <a:rPr kumimoji="0" lang="fr-FR" sz="1800" b="0" i="0" u="none" strike="noStrike" cap="none" normalizeH="0" baseline="0" dirty="0">
                          <a:ln>
                            <a:noFill/>
                          </a:ln>
                          <a:solidFill>
                            <a:srgbClr val="002060"/>
                          </a:solidFill>
                          <a:effectLst/>
                          <a:latin typeface="Calibri" charset="0"/>
                          <a:ea typeface="MS PGothic" charset="0"/>
                          <a:cs typeface="Times New Roman" charset="0"/>
                        </a:rPr>
                        <a:t>associées à </a:t>
                      </a:r>
                      <a:r>
                        <a:rPr kumimoji="0" lang="fr-FR" sz="1800" b="1" i="0" u="none" strike="noStrike" cap="none" normalizeH="0" baseline="0" dirty="0">
                          <a:ln>
                            <a:noFill/>
                          </a:ln>
                          <a:solidFill>
                            <a:srgbClr val="002060"/>
                          </a:solidFill>
                          <a:effectLst/>
                          <a:latin typeface="Calibri" charset="0"/>
                          <a:ea typeface="MS PGothic" charset="0"/>
                          <a:cs typeface="Times New Roman" charset="0"/>
                        </a:rPr>
                        <a:t>HPV 6/11/16 /18</a:t>
                      </a:r>
                    </a:p>
                  </a:txBody>
                  <a:tcPr marL="91443" marR="91443" marT="42210" marB="42210"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a:ln>
                            <a:noFill/>
                          </a:ln>
                          <a:solidFill>
                            <a:srgbClr val="002060"/>
                          </a:solidFill>
                          <a:effectLst/>
                          <a:latin typeface="Calibri" charset="0"/>
                          <a:ea typeface="MS PGothic" charset="0"/>
                          <a:cs typeface="Times New Roman" charset="0"/>
                        </a:rPr>
                        <a:t>Gardasil® n = 7665</a:t>
                      </a:r>
                      <a:br>
                        <a:rPr kumimoji="0" lang="fr-FR" sz="900" b="0" i="0" u="none" strike="noStrike" cap="none" normalizeH="0" baseline="0">
                          <a:ln>
                            <a:noFill/>
                          </a:ln>
                          <a:solidFill>
                            <a:srgbClr val="002060"/>
                          </a:solidFill>
                          <a:effectLst/>
                          <a:latin typeface="Calibri" charset="0"/>
                          <a:ea typeface="MS PGothic" charset="0"/>
                          <a:cs typeface="Times New Roman" charset="0"/>
                        </a:rPr>
                      </a:br>
                      <a:r>
                        <a:rPr kumimoji="0" lang="fr-FR" sz="900" b="0" i="0" u="none" strike="noStrike" cap="none" normalizeH="0" baseline="0">
                          <a:ln>
                            <a:noFill/>
                          </a:ln>
                          <a:solidFill>
                            <a:srgbClr val="002060"/>
                          </a:solidFill>
                          <a:effectLst/>
                          <a:latin typeface="Calibri" charset="0"/>
                          <a:ea typeface="MS PGothic" charset="0"/>
                          <a:cs typeface="Times New Roman" charset="0"/>
                        </a:rPr>
                        <a:t>Placebo  n = 7669</a:t>
                      </a:r>
                    </a:p>
                  </a:txBody>
                  <a:tcPr marL="91443" marR="91443" marT="42210" marB="4221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57263"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002060"/>
                          </a:solidFill>
                          <a:effectLst/>
                          <a:latin typeface="Arial Narrow" charset="0"/>
                          <a:ea typeface="MS PGothic" charset="0"/>
                          <a:cs typeface="Times New Roman" charset="0"/>
                        </a:rPr>
                        <a:t>100 %</a:t>
                      </a:r>
                      <a:r>
                        <a:rPr kumimoji="0" lang="fr-FR" sz="1800" b="0" i="0" u="none" strike="noStrike" cap="none" normalizeH="0" baseline="0">
                          <a:ln>
                            <a:noFill/>
                          </a:ln>
                          <a:solidFill>
                            <a:srgbClr val="002060"/>
                          </a:solidFill>
                          <a:effectLst/>
                          <a:latin typeface="Arial Narrow" charset="0"/>
                          <a:ea typeface="MS PGothic" charset="0"/>
                          <a:cs typeface="Times New Roman" charset="0"/>
                        </a:rPr>
                        <a:t> (74,1-100) </a:t>
                      </a:r>
                      <a:r>
                        <a:rPr kumimoji="0" lang="fr-FR" sz="1800" b="0" i="0" u="none" strike="noStrike" cap="none" normalizeH="0" baseline="30000">
                          <a:ln>
                            <a:noFill/>
                          </a:ln>
                          <a:solidFill>
                            <a:srgbClr val="002060"/>
                          </a:solidFill>
                          <a:effectLst/>
                          <a:latin typeface="Arial Narrow" charset="0"/>
                          <a:ea typeface="MS PGothic" charset="0"/>
                          <a:cs typeface="Times New Roman" charset="0"/>
                        </a:rPr>
                        <a:t>3</a:t>
                      </a:r>
                    </a:p>
                  </a:txBody>
                  <a:tcPr marL="91443" marR="91443" marT="42210" marB="422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90433">
                <a:tc>
                  <a:txBody>
                    <a:body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err="1">
                          <a:ln>
                            <a:noFill/>
                          </a:ln>
                          <a:solidFill>
                            <a:srgbClr val="00B050"/>
                          </a:solidFill>
                          <a:effectLst/>
                          <a:latin typeface="Calibri" charset="0"/>
                          <a:ea typeface="MS PGothic" charset="0"/>
                          <a:cs typeface="Times New Roman" charset="0"/>
                        </a:rPr>
                        <a:t>VaIN</a:t>
                      </a:r>
                      <a:r>
                        <a:rPr kumimoji="0" lang="fr-FR" sz="1800" b="1" i="0" u="none" strike="noStrike" cap="none" normalizeH="0" baseline="0" dirty="0">
                          <a:ln>
                            <a:noFill/>
                          </a:ln>
                          <a:solidFill>
                            <a:srgbClr val="002060"/>
                          </a:solidFill>
                          <a:effectLst/>
                          <a:latin typeface="Calibri" charset="0"/>
                          <a:ea typeface="MS PGothic" charset="0"/>
                          <a:cs typeface="Times New Roman" charset="0"/>
                        </a:rPr>
                        <a:t> 2/3</a:t>
                      </a:r>
                      <a:r>
                        <a:rPr kumimoji="0" lang="fr-FR" sz="1800" b="0" i="0" u="none" strike="noStrike" cap="none" normalizeH="0" baseline="0" dirty="0">
                          <a:ln>
                            <a:noFill/>
                          </a:ln>
                          <a:solidFill>
                            <a:srgbClr val="002060"/>
                          </a:solidFill>
                          <a:effectLst/>
                          <a:latin typeface="Calibri" charset="0"/>
                          <a:ea typeface="MS PGothic" charset="0"/>
                          <a:cs typeface="Times New Roman" charset="0"/>
                        </a:rPr>
                        <a:t> associées à </a:t>
                      </a:r>
                      <a:r>
                        <a:rPr kumimoji="0" lang="fr-FR" sz="1800" b="1" i="0" u="none" strike="noStrike" cap="none" normalizeH="0" baseline="0" dirty="0">
                          <a:ln>
                            <a:noFill/>
                          </a:ln>
                          <a:solidFill>
                            <a:srgbClr val="002060"/>
                          </a:solidFill>
                          <a:effectLst/>
                          <a:latin typeface="Calibri" charset="0"/>
                          <a:ea typeface="MS PGothic" charset="0"/>
                          <a:cs typeface="Times New Roman" charset="0"/>
                        </a:rPr>
                        <a:t>HPV 6/11/16 /18</a:t>
                      </a:r>
                    </a:p>
                  </a:txBody>
                  <a:tcPr marL="91443" marR="91443" marT="42210" marB="42210"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a:ln>
                            <a:noFill/>
                          </a:ln>
                          <a:solidFill>
                            <a:srgbClr val="002060"/>
                          </a:solidFill>
                          <a:effectLst/>
                          <a:latin typeface="Calibri" charset="0"/>
                          <a:ea typeface="MS PGothic" charset="0"/>
                          <a:cs typeface="Times New Roman" charset="0"/>
                        </a:rPr>
                        <a:t>Gardasil® n = 7665</a:t>
                      </a:r>
                      <a:br>
                        <a:rPr kumimoji="0" lang="fr-FR" sz="900" b="0" i="0" u="none" strike="noStrike" cap="none" normalizeH="0" baseline="0">
                          <a:ln>
                            <a:noFill/>
                          </a:ln>
                          <a:solidFill>
                            <a:srgbClr val="002060"/>
                          </a:solidFill>
                          <a:effectLst/>
                          <a:latin typeface="Calibri" charset="0"/>
                          <a:ea typeface="MS PGothic" charset="0"/>
                          <a:cs typeface="Times New Roman" charset="0"/>
                        </a:rPr>
                      </a:br>
                      <a:r>
                        <a:rPr kumimoji="0" lang="fr-FR" sz="900" b="0" i="0" u="none" strike="noStrike" cap="none" normalizeH="0" baseline="0">
                          <a:ln>
                            <a:noFill/>
                          </a:ln>
                          <a:solidFill>
                            <a:srgbClr val="002060"/>
                          </a:solidFill>
                          <a:effectLst/>
                          <a:latin typeface="Calibri" charset="0"/>
                          <a:ea typeface="MS PGothic" charset="0"/>
                          <a:cs typeface="Times New Roman" charset="0"/>
                        </a:rPr>
                        <a:t>Placebo  n = 7669</a:t>
                      </a:r>
                    </a:p>
                  </a:txBody>
                  <a:tcPr marL="91443" marR="91443" marT="42210" marB="4221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57263"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rgbClr val="002060"/>
                          </a:solidFill>
                          <a:effectLst/>
                          <a:latin typeface="Arial Narrow" charset="0"/>
                          <a:ea typeface="MS PGothic" charset="0"/>
                          <a:cs typeface="Times New Roman" charset="0"/>
                        </a:rPr>
                        <a:t>100 %</a:t>
                      </a:r>
                      <a:r>
                        <a:rPr kumimoji="0" lang="fr-FR" sz="1800" b="0" i="0" u="none" strike="noStrike" cap="none" normalizeH="0" baseline="0">
                          <a:ln>
                            <a:noFill/>
                          </a:ln>
                          <a:solidFill>
                            <a:srgbClr val="002060"/>
                          </a:solidFill>
                          <a:effectLst/>
                          <a:latin typeface="Arial Narrow" charset="0"/>
                          <a:ea typeface="MS PGothic" charset="0"/>
                          <a:cs typeface="Times New Roman" charset="0"/>
                        </a:rPr>
                        <a:t> (64,0- 100) </a:t>
                      </a:r>
                      <a:r>
                        <a:rPr kumimoji="0" lang="fr-FR" sz="1800" b="0" i="0" u="none" strike="noStrike" cap="none" normalizeH="0" baseline="30000">
                          <a:ln>
                            <a:noFill/>
                          </a:ln>
                          <a:solidFill>
                            <a:srgbClr val="002060"/>
                          </a:solidFill>
                          <a:effectLst/>
                          <a:latin typeface="Arial Narrow" charset="0"/>
                          <a:ea typeface="MS PGothic" charset="0"/>
                          <a:cs typeface="Times New Roman" charset="0"/>
                        </a:rPr>
                        <a:t>3</a:t>
                      </a:r>
                    </a:p>
                  </a:txBody>
                  <a:tcPr marL="91443" marR="91443" marT="42210" marB="422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92549">
                <a:tc>
                  <a:txBody>
                    <a:body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2060"/>
                          </a:solidFill>
                          <a:effectLst/>
                          <a:latin typeface="Calibri" charset="0"/>
                          <a:ea typeface="MS PGothic" charset="0"/>
                          <a:cs typeface="Times New Roman" charset="0"/>
                        </a:rPr>
                        <a:t>Verrues génitales</a:t>
                      </a:r>
                      <a:r>
                        <a:rPr kumimoji="0" lang="fr-FR" sz="1800" b="0" i="0" u="none" strike="noStrike" cap="none" normalizeH="0" baseline="0" dirty="0">
                          <a:ln>
                            <a:noFill/>
                          </a:ln>
                          <a:solidFill>
                            <a:srgbClr val="002060"/>
                          </a:solidFill>
                          <a:effectLst/>
                          <a:latin typeface="Calibri" charset="0"/>
                          <a:ea typeface="MS PGothic" charset="0"/>
                          <a:cs typeface="Times New Roman" charset="0"/>
                        </a:rPr>
                        <a:t> associées à </a:t>
                      </a:r>
                      <a:r>
                        <a:rPr kumimoji="0" lang="fr-FR" sz="1800" b="1" i="0" u="none" strike="noStrike" cap="none" normalizeH="0" baseline="0" dirty="0">
                          <a:ln>
                            <a:noFill/>
                          </a:ln>
                          <a:solidFill>
                            <a:srgbClr val="002060"/>
                          </a:solidFill>
                          <a:effectLst/>
                          <a:latin typeface="Calibri" charset="0"/>
                          <a:ea typeface="MS PGothic" charset="0"/>
                          <a:cs typeface="Times New Roman" charset="0"/>
                        </a:rPr>
                        <a:t>HPV 6/11/16 /18</a:t>
                      </a:r>
                    </a:p>
                  </a:txBody>
                  <a:tcPr marL="91443" marR="91443" marT="42210" marB="42210"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a:ln>
                            <a:noFill/>
                          </a:ln>
                          <a:solidFill>
                            <a:srgbClr val="002060"/>
                          </a:solidFill>
                          <a:effectLst/>
                          <a:latin typeface="Calibri" charset="0"/>
                          <a:ea typeface="MS PGothic" charset="0"/>
                          <a:cs typeface="Times New Roman" charset="0"/>
                        </a:rPr>
                        <a:t>Gardasil® n = 7665</a:t>
                      </a:r>
                      <a:br>
                        <a:rPr kumimoji="0" lang="fr-FR" sz="900" b="0" i="0" u="none" strike="noStrike" cap="none" normalizeH="0" baseline="0">
                          <a:ln>
                            <a:noFill/>
                          </a:ln>
                          <a:solidFill>
                            <a:srgbClr val="002060"/>
                          </a:solidFill>
                          <a:effectLst/>
                          <a:latin typeface="Calibri" charset="0"/>
                          <a:ea typeface="MS PGothic" charset="0"/>
                          <a:cs typeface="Times New Roman" charset="0"/>
                        </a:rPr>
                      </a:br>
                      <a:r>
                        <a:rPr kumimoji="0" lang="fr-FR" sz="900" b="0" i="0" u="none" strike="noStrike" cap="none" normalizeH="0" baseline="0">
                          <a:ln>
                            <a:noFill/>
                          </a:ln>
                          <a:solidFill>
                            <a:srgbClr val="002060"/>
                          </a:solidFill>
                          <a:effectLst/>
                          <a:latin typeface="Calibri" charset="0"/>
                          <a:ea typeface="MS PGothic" charset="0"/>
                          <a:cs typeface="Times New Roman" charset="0"/>
                        </a:rPr>
                        <a:t>Placebo  n = 7669</a:t>
                      </a:r>
                      <a:endParaRPr kumimoji="0" lang="fr-FR" sz="1300" b="0" i="0" u="none" strike="noStrike" cap="none" normalizeH="0" baseline="0">
                        <a:ln>
                          <a:noFill/>
                        </a:ln>
                        <a:solidFill>
                          <a:srgbClr val="002060"/>
                        </a:solidFill>
                        <a:effectLst/>
                        <a:latin typeface="Calibri" charset="0"/>
                        <a:ea typeface="MS PGothic" charset="0"/>
                        <a:cs typeface="Times New Roman" charset="0"/>
                      </a:endParaRPr>
                    </a:p>
                  </a:txBody>
                  <a:tcPr marL="91443" marR="91443" marT="42210" marB="4221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57263"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002060"/>
                          </a:solidFill>
                          <a:effectLst/>
                          <a:latin typeface="Arial Narrow" charset="0"/>
                          <a:ea typeface="MS PGothic" charset="0"/>
                          <a:cs typeface="Times New Roman" charset="0"/>
                        </a:rPr>
                        <a:t>99,0 %</a:t>
                      </a:r>
                      <a:r>
                        <a:rPr kumimoji="0" lang="fr-FR" sz="1800" b="0" i="0" u="none" strike="noStrike" cap="none" normalizeH="0" baseline="0" dirty="0">
                          <a:ln>
                            <a:noFill/>
                          </a:ln>
                          <a:solidFill>
                            <a:srgbClr val="002060"/>
                          </a:solidFill>
                          <a:effectLst/>
                          <a:latin typeface="Arial Narrow" charset="0"/>
                          <a:ea typeface="MS PGothic" charset="0"/>
                          <a:cs typeface="Times New Roman" charset="0"/>
                        </a:rPr>
                        <a:t> (96,2- 99,9)</a:t>
                      </a:r>
                      <a:r>
                        <a:rPr kumimoji="0" lang="fr-FR" sz="1800" b="0" i="0" u="none" strike="noStrike" cap="none" normalizeH="0" baseline="30000" dirty="0">
                          <a:ln>
                            <a:noFill/>
                          </a:ln>
                          <a:solidFill>
                            <a:srgbClr val="002060"/>
                          </a:solidFill>
                          <a:effectLst/>
                          <a:latin typeface="Arial Narrow" charset="0"/>
                          <a:ea typeface="MS PGothic" charset="0"/>
                          <a:cs typeface="Times New Roman" charset="0"/>
                        </a:rPr>
                        <a:t>3</a:t>
                      </a:r>
                    </a:p>
                    <a:p>
                      <a:pPr marL="0" marR="0" lvl="0" indent="0" algn="ctr" defTabSz="957263" rtl="0" eaLnBrk="1" fontAlgn="base" latinLnBrk="0" hangingPunct="1">
                        <a:lnSpc>
                          <a:spcPct val="100000"/>
                        </a:lnSpc>
                        <a:spcBef>
                          <a:spcPct val="0"/>
                        </a:spcBef>
                        <a:spcAft>
                          <a:spcPct val="0"/>
                        </a:spcAft>
                        <a:buClrTx/>
                        <a:buSzPct val="85000"/>
                        <a:buFontTx/>
                        <a:buNone/>
                        <a:tabLst/>
                      </a:pPr>
                      <a:endParaRPr kumimoji="0" lang="fr-FR" sz="1800" b="0" i="0" u="none" strike="noStrike" cap="none" normalizeH="0" baseline="30000" dirty="0">
                        <a:ln>
                          <a:noFill/>
                        </a:ln>
                        <a:solidFill>
                          <a:srgbClr val="002060"/>
                        </a:solidFill>
                        <a:effectLst/>
                        <a:latin typeface="Arial Narrow" charset="0"/>
                        <a:ea typeface="MS PGothic" charset="0"/>
                        <a:cs typeface="Times New Roman" charset="0"/>
                      </a:endParaRPr>
                    </a:p>
                  </a:txBody>
                  <a:tcPr marL="91443" marR="91443" marT="42210" marB="422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4" name="Text Box 40">
            <a:extLst>
              <a:ext uri="{FF2B5EF4-FFF2-40B4-BE49-F238E27FC236}">
                <a16:creationId xmlns:a16="http://schemas.microsoft.com/office/drawing/2014/main" id="{04EEFCB0-2F37-43BC-A71B-242CC813787D}"/>
              </a:ext>
            </a:extLst>
          </p:cNvPr>
          <p:cNvSpPr txBox="1">
            <a:spLocks noChangeArrowheads="1"/>
          </p:cNvSpPr>
          <p:nvPr/>
        </p:nvSpPr>
        <p:spPr bwMode="auto">
          <a:xfrm>
            <a:off x="2062437" y="5891213"/>
            <a:ext cx="8934779" cy="219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defTabSz="842963">
              <a:defRPr>
                <a:solidFill>
                  <a:schemeClr val="tx1"/>
                </a:solidFill>
                <a:latin typeface="Arial" charset="0"/>
                <a:ea typeface="MS PGothic" charset="0"/>
                <a:cs typeface="MS PGothic" charset="0"/>
              </a:defRPr>
            </a:lvl1pPr>
            <a:lvl2pPr marL="742950" indent="-285750" defTabSz="842963">
              <a:defRPr>
                <a:solidFill>
                  <a:schemeClr val="tx1"/>
                </a:solidFill>
                <a:latin typeface="Arial" charset="0"/>
                <a:ea typeface="MS PGothic" charset="0"/>
                <a:cs typeface="MS PGothic" charset="0"/>
              </a:defRPr>
            </a:lvl2pPr>
            <a:lvl3pPr marL="1143000" indent="-228600" defTabSz="842963">
              <a:defRPr>
                <a:solidFill>
                  <a:schemeClr val="tx1"/>
                </a:solidFill>
                <a:latin typeface="Arial" charset="0"/>
                <a:ea typeface="MS PGothic" charset="0"/>
                <a:cs typeface="MS PGothic" charset="0"/>
              </a:defRPr>
            </a:lvl3pPr>
            <a:lvl4pPr marL="1600200" indent="-228600" defTabSz="842963">
              <a:defRPr>
                <a:solidFill>
                  <a:schemeClr val="tx1"/>
                </a:solidFill>
                <a:latin typeface="Arial" charset="0"/>
                <a:ea typeface="MS PGothic" charset="0"/>
                <a:cs typeface="MS PGothic" charset="0"/>
              </a:defRPr>
            </a:lvl4pPr>
            <a:lvl5pPr marL="2057400" indent="-228600" defTabSz="842963">
              <a:defRPr>
                <a:solidFill>
                  <a:schemeClr val="tx1"/>
                </a:solidFill>
                <a:latin typeface="Arial" charset="0"/>
                <a:ea typeface="MS PGothic" charset="0"/>
                <a:cs typeface="MS PGothic" charset="0"/>
              </a:defRPr>
            </a:lvl5pPr>
            <a:lvl6pPr marL="2514600" indent="-228600" defTabSz="842963"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842963"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842963"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842963"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spcBef>
                <a:spcPct val="50000"/>
              </a:spcBef>
              <a:buFont typeface="Arial" charset="0"/>
              <a:buNone/>
            </a:pPr>
            <a:r>
              <a:rPr lang="fr-FR" sz="800" dirty="0">
                <a:solidFill>
                  <a:srgbClr val="289392"/>
                </a:solidFill>
                <a:latin typeface="Arial Narrow" charset="0"/>
              </a:rPr>
              <a:t>1.RCP  2.Dossier d’AMM </a:t>
            </a:r>
            <a:r>
              <a:rPr lang="fr-FR" sz="800" dirty="0" err="1">
                <a:solidFill>
                  <a:srgbClr val="289392"/>
                </a:solidFill>
                <a:latin typeface="Arial Narrow" charset="0"/>
              </a:rPr>
              <a:t>Gardasil</a:t>
            </a:r>
            <a:r>
              <a:rPr lang="fr-FR" sz="800" baseline="30000" dirty="0">
                <a:solidFill>
                  <a:srgbClr val="289392"/>
                </a:solidFill>
                <a:latin typeface="Arial Narrow" charset="0"/>
              </a:rPr>
              <a:t>®  </a:t>
            </a:r>
            <a:r>
              <a:rPr lang="fr-FR" sz="800" dirty="0">
                <a:solidFill>
                  <a:srgbClr val="289392"/>
                </a:solidFill>
                <a:latin typeface="Arial Narrow" charset="0"/>
              </a:rPr>
              <a:t>3.Dillner &amp; al. BMJ2010</a:t>
            </a:r>
          </a:p>
        </p:txBody>
      </p:sp>
      <p:sp>
        <p:nvSpPr>
          <p:cNvPr id="5" name="Text Box 41">
            <a:extLst>
              <a:ext uri="{FF2B5EF4-FFF2-40B4-BE49-F238E27FC236}">
                <a16:creationId xmlns:a16="http://schemas.microsoft.com/office/drawing/2014/main" id="{B87B970D-2923-44F9-9C8E-7735B82E1C0C}"/>
              </a:ext>
            </a:extLst>
          </p:cNvPr>
          <p:cNvSpPr txBox="1">
            <a:spLocks noChangeArrowheads="1"/>
          </p:cNvSpPr>
          <p:nvPr/>
        </p:nvSpPr>
        <p:spPr bwMode="auto">
          <a:xfrm>
            <a:off x="1686116" y="6110288"/>
            <a:ext cx="8742030" cy="71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defTabSz="842963">
              <a:defRPr>
                <a:solidFill>
                  <a:schemeClr val="tx1"/>
                </a:solidFill>
                <a:latin typeface="Arial" charset="0"/>
                <a:ea typeface="MS PGothic" charset="0"/>
                <a:cs typeface="MS PGothic" charset="0"/>
              </a:defRPr>
            </a:lvl1pPr>
            <a:lvl2pPr marL="742950" indent="-285750" defTabSz="842963">
              <a:defRPr>
                <a:solidFill>
                  <a:schemeClr val="tx1"/>
                </a:solidFill>
                <a:latin typeface="Arial" charset="0"/>
                <a:ea typeface="MS PGothic" charset="0"/>
                <a:cs typeface="MS PGothic" charset="0"/>
              </a:defRPr>
            </a:lvl2pPr>
            <a:lvl3pPr marL="1143000" indent="-228600" defTabSz="842963">
              <a:defRPr>
                <a:solidFill>
                  <a:schemeClr val="tx1"/>
                </a:solidFill>
                <a:latin typeface="Arial" charset="0"/>
                <a:ea typeface="MS PGothic" charset="0"/>
                <a:cs typeface="MS PGothic" charset="0"/>
              </a:defRPr>
            </a:lvl3pPr>
            <a:lvl4pPr marL="1600200" indent="-228600" defTabSz="842963">
              <a:defRPr>
                <a:solidFill>
                  <a:schemeClr val="tx1"/>
                </a:solidFill>
                <a:latin typeface="Arial" charset="0"/>
                <a:ea typeface="MS PGothic" charset="0"/>
                <a:cs typeface="MS PGothic" charset="0"/>
              </a:defRPr>
            </a:lvl4pPr>
            <a:lvl5pPr marL="2057400" indent="-228600" defTabSz="842963">
              <a:defRPr>
                <a:solidFill>
                  <a:schemeClr val="tx1"/>
                </a:solidFill>
                <a:latin typeface="Arial" charset="0"/>
                <a:ea typeface="MS PGothic" charset="0"/>
                <a:cs typeface="MS PGothic" charset="0"/>
              </a:defRPr>
            </a:lvl5pPr>
            <a:lvl6pPr marL="2514600" indent="-228600" defTabSz="842963"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842963"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842963"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842963"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buFont typeface="Arial" charset="0"/>
              <a:buNone/>
            </a:pPr>
            <a:r>
              <a:rPr lang="fr-FR" sz="1000" dirty="0">
                <a:solidFill>
                  <a:srgbClr val="289392"/>
                </a:solidFill>
                <a:latin typeface="Arial Narrow" charset="0"/>
              </a:rPr>
              <a:t>*Méthodologie :</a:t>
            </a:r>
          </a:p>
          <a:p>
            <a:pPr eaLnBrk="1" hangingPunct="1">
              <a:buFont typeface="Arial" charset="0"/>
              <a:buNone/>
            </a:pPr>
            <a:r>
              <a:rPr lang="fr-FR" sz="1000" dirty="0">
                <a:solidFill>
                  <a:srgbClr val="289392"/>
                </a:solidFill>
                <a:latin typeface="Arial Narrow" charset="0"/>
              </a:rPr>
              <a:t>Analyse combinée de plusieurs études multicentriques internationales, contrôlées vs placebo, randomisées en double aveugle. Population étudiée : population per protocole (PPE) (sujets âgés de 16 à 26 ans, naïfs à au moins un des types d’HPV étudiés à l’inclusion et restés non infectés au 7e mois, ayant reçu 3 injections à 0, 2, 6 mois). Critère principal : CIN 2/3 et AIS associés aux HPV 16/18 (analyse combinée des protocoles 005(HPV16 uniquement), 007, 013, 015). Événements comptabilisés à partir du 7e mois. </a:t>
            </a:r>
          </a:p>
        </p:txBody>
      </p:sp>
      <p:sp>
        <p:nvSpPr>
          <p:cNvPr id="6" name="Text Box 42">
            <a:extLst>
              <a:ext uri="{FF2B5EF4-FFF2-40B4-BE49-F238E27FC236}">
                <a16:creationId xmlns:a16="http://schemas.microsoft.com/office/drawing/2014/main" id="{1A64D4BB-2843-4195-9118-354D7E48E9D7}"/>
              </a:ext>
            </a:extLst>
          </p:cNvPr>
          <p:cNvSpPr txBox="1">
            <a:spLocks noChangeArrowheads="1"/>
          </p:cNvSpPr>
          <p:nvPr/>
        </p:nvSpPr>
        <p:spPr bwMode="auto">
          <a:xfrm>
            <a:off x="1553597" y="909156"/>
            <a:ext cx="814607" cy="400110"/>
          </a:xfrm>
          <a:prstGeom prst="rect">
            <a:avLst/>
          </a:prstGeom>
          <a:solidFill>
            <a:schemeClr val="bg1">
              <a:lumMod val="85000"/>
            </a:schemeClr>
          </a:solidFill>
          <a:ln>
            <a:solidFill>
              <a:schemeClr val="bg1">
                <a:lumMod val="75000"/>
              </a:schemeClr>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ct val="40000"/>
              </a:spcBef>
              <a:buClr>
                <a:schemeClr val="accent1"/>
              </a:buClr>
              <a:buSzPct val="90000"/>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ct val="10000"/>
              </a:spcBef>
              <a:buChar char="–"/>
              <a:defRPr sz="2600">
                <a:solidFill>
                  <a:schemeClr val="tx1"/>
                </a:solidFill>
                <a:latin typeface="Arial" panose="020B0604020202020204" pitchFamily="34" charset="0"/>
                <a:cs typeface="Arial" panose="020B0604020202020204" pitchFamily="34" charset="0"/>
              </a:defRPr>
            </a:lvl2pPr>
            <a:lvl3pPr marL="1143000" indent="-228600">
              <a:lnSpc>
                <a:spcPct val="90000"/>
              </a:lnSpc>
              <a:spcBef>
                <a:spcPct val="10000"/>
              </a:spcBef>
              <a:buChar char="•"/>
              <a:defRPr sz="2200">
                <a:solidFill>
                  <a:schemeClr val="tx1"/>
                </a:solidFill>
                <a:latin typeface="Arial" panose="020B0604020202020204" pitchFamily="34" charset="0"/>
                <a:cs typeface="Arial" panose="020B0604020202020204" pitchFamily="34" charset="0"/>
              </a:defRPr>
            </a:lvl3pPr>
            <a:lvl4pPr marL="1600200" indent="-228600">
              <a:lnSpc>
                <a:spcPct val="90000"/>
              </a:lnSpc>
              <a:spcBef>
                <a:spcPct val="1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844083">
              <a:lnSpc>
                <a:spcPct val="100000"/>
              </a:lnSpc>
              <a:spcBef>
                <a:spcPct val="50000"/>
              </a:spcBef>
              <a:buClrTx/>
              <a:buSzTx/>
              <a:buNone/>
              <a:defRPr/>
            </a:pPr>
            <a:r>
              <a:rPr lang="fr-FR" altLang="en-US" sz="2000" b="1" i="1">
                <a:solidFill>
                  <a:srgbClr val="FF0000"/>
                </a:solidFill>
                <a:latin typeface="Arial Narrow" panose="020B0606020202030204" pitchFamily="34" charset="0"/>
                <a:ea typeface="MS PGothic" panose="020B0600070205080204" pitchFamily="34" charset="-128"/>
              </a:rPr>
              <a:t>2011</a:t>
            </a:r>
          </a:p>
        </p:txBody>
      </p:sp>
      <p:sp>
        <p:nvSpPr>
          <p:cNvPr id="8" name="Rectangle 7">
            <a:extLst>
              <a:ext uri="{FF2B5EF4-FFF2-40B4-BE49-F238E27FC236}">
                <a16:creationId xmlns:a16="http://schemas.microsoft.com/office/drawing/2014/main" id="{D74DC966-D576-5C43-A7DE-230C9CB20523}"/>
              </a:ext>
            </a:extLst>
          </p:cNvPr>
          <p:cNvSpPr/>
          <p:nvPr/>
        </p:nvSpPr>
        <p:spPr>
          <a:xfrm>
            <a:off x="2474220" y="2168143"/>
            <a:ext cx="4660315" cy="369332"/>
          </a:xfrm>
          <a:prstGeom prst="rect">
            <a:avLst/>
          </a:prstGeom>
        </p:spPr>
        <p:txBody>
          <a:bodyPr wrap="none">
            <a:spAutoFit/>
          </a:bodyPr>
          <a:lstStyle/>
          <a:p>
            <a:r>
              <a:rPr lang="en-US" b="1" dirty="0">
                <a:solidFill>
                  <a:srgbClr val="0054FC"/>
                </a:solidFill>
                <a:latin typeface="Arial" charset="0"/>
                <a:cs typeface="Arial" charset="0"/>
              </a:rPr>
              <a:t>CIN </a:t>
            </a:r>
            <a:r>
              <a:rPr lang="en-US" b="1" dirty="0" err="1">
                <a:solidFill>
                  <a:srgbClr val="0054FC"/>
                </a:solidFill>
                <a:latin typeface="Arial" charset="0"/>
                <a:cs typeface="Arial" charset="0"/>
              </a:rPr>
              <a:t>ou</a:t>
            </a:r>
            <a:r>
              <a:rPr lang="en-US" b="1" dirty="0">
                <a:solidFill>
                  <a:srgbClr val="0054FC"/>
                </a:solidFill>
                <a:latin typeface="Arial" charset="0"/>
                <a:cs typeface="Arial" charset="0"/>
              </a:rPr>
              <a:t> VIN </a:t>
            </a:r>
            <a:r>
              <a:rPr lang="en-US" b="1" dirty="0" err="1">
                <a:solidFill>
                  <a:srgbClr val="0054FC"/>
                </a:solidFill>
                <a:latin typeface="Arial" charset="0"/>
                <a:cs typeface="Arial" charset="0"/>
              </a:rPr>
              <a:t>ou</a:t>
            </a:r>
            <a:r>
              <a:rPr lang="en-US" b="1" dirty="0">
                <a:solidFill>
                  <a:srgbClr val="0054FC"/>
                </a:solidFill>
                <a:latin typeface="Arial" charset="0"/>
                <a:cs typeface="Arial" charset="0"/>
              </a:rPr>
              <a:t> </a:t>
            </a:r>
            <a:r>
              <a:rPr lang="en-US" b="1" dirty="0" err="1">
                <a:solidFill>
                  <a:srgbClr val="0054FC"/>
                </a:solidFill>
                <a:latin typeface="Arial" charset="0"/>
                <a:cs typeface="Arial" charset="0"/>
              </a:rPr>
              <a:t>VaIN</a:t>
            </a:r>
            <a:r>
              <a:rPr lang="en-US" b="1" dirty="0">
                <a:solidFill>
                  <a:srgbClr val="0054FC"/>
                </a:solidFill>
                <a:latin typeface="Arial" charset="0"/>
                <a:cs typeface="Arial" charset="0"/>
              </a:rPr>
              <a:t>  </a:t>
            </a:r>
            <a:r>
              <a:rPr lang="en-US" b="1" dirty="0" err="1">
                <a:solidFill>
                  <a:srgbClr val="0054FC"/>
                </a:solidFill>
                <a:latin typeface="Arial" charset="0"/>
                <a:cs typeface="Arial" charset="0"/>
              </a:rPr>
              <a:t>ou</a:t>
            </a:r>
            <a:r>
              <a:rPr lang="en-US" b="1" dirty="0">
                <a:solidFill>
                  <a:srgbClr val="0054FC"/>
                </a:solidFill>
                <a:latin typeface="Arial" charset="0"/>
                <a:cs typeface="Arial" charset="0"/>
              </a:rPr>
              <a:t> </a:t>
            </a:r>
            <a:r>
              <a:rPr lang="en-US" b="1" dirty="0" err="1">
                <a:solidFill>
                  <a:srgbClr val="0054FC"/>
                </a:solidFill>
                <a:latin typeface="Arial" charset="0"/>
                <a:cs typeface="Arial" charset="0"/>
              </a:rPr>
              <a:t>verrues</a:t>
            </a:r>
            <a:r>
              <a:rPr lang="en-US" b="1" dirty="0">
                <a:solidFill>
                  <a:srgbClr val="0054FC"/>
                </a:solidFill>
                <a:latin typeface="Arial" charset="0"/>
                <a:cs typeface="Arial" charset="0"/>
              </a:rPr>
              <a:t> </a:t>
            </a:r>
            <a:r>
              <a:rPr lang="en-US" b="1" dirty="0" err="1">
                <a:solidFill>
                  <a:srgbClr val="0054FC"/>
                </a:solidFill>
                <a:latin typeface="Arial" charset="0"/>
                <a:cs typeface="Arial" charset="0"/>
              </a:rPr>
              <a:t>génitales</a:t>
            </a:r>
            <a:endParaRPr lang="fr-FR" b="1" dirty="0">
              <a:solidFill>
                <a:srgbClr val="0054FC"/>
              </a:solidFill>
            </a:endParaRPr>
          </a:p>
        </p:txBody>
      </p:sp>
      <p:sp>
        <p:nvSpPr>
          <p:cNvPr id="9" name="Titre 1">
            <a:extLst>
              <a:ext uri="{FF2B5EF4-FFF2-40B4-BE49-F238E27FC236}">
                <a16:creationId xmlns:a16="http://schemas.microsoft.com/office/drawing/2014/main" id="{AF6C5F56-6BB3-1840-958C-082D329937EE}"/>
              </a:ext>
            </a:extLst>
          </p:cNvPr>
          <p:cNvSpPr txBox="1">
            <a:spLocks/>
          </p:cNvSpPr>
          <p:nvPr/>
        </p:nvSpPr>
        <p:spPr>
          <a:xfrm>
            <a:off x="2111249" y="5238329"/>
            <a:ext cx="8229600" cy="98531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a:solidFill>
                  <a:srgbClr val="FF0000"/>
                </a:solidFill>
              </a:rPr>
              <a:t>FILLE AGEES DE 16 à 26 ANS, 3 doses de vaccins </a:t>
            </a:r>
          </a:p>
        </p:txBody>
      </p:sp>
      <p:sp>
        <p:nvSpPr>
          <p:cNvPr id="10" name="Espace réservé du numéro de diapositive 9"/>
          <p:cNvSpPr>
            <a:spLocks noGrp="1"/>
          </p:cNvSpPr>
          <p:nvPr>
            <p:ph type="sldNum" sz="quarter" idx="12"/>
          </p:nvPr>
        </p:nvSpPr>
        <p:spPr/>
        <p:txBody>
          <a:bodyPr/>
          <a:lstStyle/>
          <a:p>
            <a:fld id="{40443384-7D2B-3147-BE88-5386435978A8}" type="slidenum">
              <a:rPr lang="fr-FR" smtClean="0"/>
              <a:t>27</a:t>
            </a:fld>
            <a:endParaRPr lang="fr-FR"/>
          </a:p>
        </p:txBody>
      </p:sp>
      <p:sp>
        <p:nvSpPr>
          <p:cNvPr id="13" name="Titre 1">
            <a:extLst>
              <a:ext uri="{FF2B5EF4-FFF2-40B4-BE49-F238E27FC236}">
                <a16:creationId xmlns:a16="http://schemas.microsoft.com/office/drawing/2014/main" id="{3CA4C8C6-A952-441A-45C6-C75AF864A8FD}"/>
              </a:ext>
            </a:extLst>
          </p:cNvPr>
          <p:cNvSpPr txBox="1">
            <a:spLocks/>
          </p:cNvSpPr>
          <p:nvPr/>
        </p:nvSpPr>
        <p:spPr>
          <a:xfrm>
            <a:off x="0" y="31749"/>
            <a:ext cx="12192000" cy="758140"/>
          </a:xfrm>
          <a:prstGeom prst="rect">
            <a:avLst/>
          </a:prstGeom>
          <a:solidFill>
            <a:schemeClr val="accent1">
              <a:lumMod val="40000"/>
              <a:lumOff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EFFICACITE SUR LES ANOMALIES DU FROTTIS   </a:t>
            </a:r>
            <a:br>
              <a:rPr lang="fr-FR" sz="3200" b="1" dirty="0">
                <a:solidFill>
                  <a:srgbClr val="C00000"/>
                </a:solidFill>
              </a:rPr>
            </a:br>
            <a:endParaRPr lang="fr-FR" sz="3200" b="1" dirty="0">
              <a:solidFill>
                <a:srgbClr val="C00000"/>
              </a:solidFill>
            </a:endParaRPr>
          </a:p>
        </p:txBody>
      </p:sp>
    </p:spTree>
    <p:extLst>
      <p:ext uri="{BB962C8B-B14F-4D97-AF65-F5344CB8AC3E}">
        <p14:creationId xmlns:p14="http://schemas.microsoft.com/office/powerpoint/2010/main" val="2861349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AEA1065C-2B21-43D3-8298-572966AA0226}"/>
              </a:ext>
            </a:extLst>
          </p:cNvPr>
          <p:cNvSpPr>
            <a:spLocks noGrp="1"/>
          </p:cNvSpPr>
          <p:nvPr>
            <p:ph type="sldNum" sz="quarter" idx="11"/>
          </p:nvPr>
        </p:nvSpPr>
        <p:spPr>
          <a:xfrm>
            <a:off x="9971088" y="7322022"/>
            <a:ext cx="279400" cy="288925"/>
          </a:xfrm>
        </p:spPr>
        <p:txBody>
          <a:bodyPr/>
          <a:lstStyle>
            <a:lvl1pPr defTabSz="342900">
              <a:defRPr>
                <a:solidFill>
                  <a:schemeClr val="tx1"/>
                </a:solidFill>
                <a:latin typeface="Arial" charset="0"/>
                <a:ea typeface="MS PGothic" charset="0"/>
                <a:cs typeface="MS PGothic" charset="0"/>
              </a:defRPr>
            </a:lvl1pPr>
            <a:lvl2pPr marL="742950" indent="-285750" defTabSz="342900">
              <a:defRPr>
                <a:solidFill>
                  <a:schemeClr val="tx1"/>
                </a:solidFill>
                <a:latin typeface="Arial" charset="0"/>
                <a:ea typeface="MS PGothic" charset="0"/>
                <a:cs typeface="MS PGothic" charset="0"/>
              </a:defRPr>
            </a:lvl2pPr>
            <a:lvl3pPr marL="1143000" indent="-228600" defTabSz="342900">
              <a:defRPr>
                <a:solidFill>
                  <a:schemeClr val="tx1"/>
                </a:solidFill>
                <a:latin typeface="Arial" charset="0"/>
                <a:ea typeface="MS PGothic" charset="0"/>
                <a:cs typeface="MS PGothic" charset="0"/>
              </a:defRPr>
            </a:lvl3pPr>
            <a:lvl4pPr marL="1600200" indent="-228600" defTabSz="342900">
              <a:defRPr>
                <a:solidFill>
                  <a:schemeClr val="tx1"/>
                </a:solidFill>
                <a:latin typeface="Arial" charset="0"/>
                <a:ea typeface="MS PGothic" charset="0"/>
                <a:cs typeface="MS PGothic" charset="0"/>
              </a:defRPr>
            </a:lvl4pPr>
            <a:lvl5pPr marL="2057400" indent="-228600" defTabSz="342900">
              <a:defRPr>
                <a:solidFill>
                  <a:schemeClr val="tx1"/>
                </a:solidFill>
                <a:latin typeface="Arial" charset="0"/>
                <a:ea typeface="MS PGothic" charset="0"/>
                <a:cs typeface="MS PGothic" charset="0"/>
              </a:defRPr>
            </a:lvl5pPr>
            <a:lvl6pPr marL="2514600" indent="-228600" defTabSz="3429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3429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3429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342900" eaLnBrk="0" fontAlgn="base" hangingPunct="0">
              <a:spcBef>
                <a:spcPct val="0"/>
              </a:spcBef>
              <a:spcAft>
                <a:spcPct val="0"/>
              </a:spcAft>
              <a:defRPr>
                <a:solidFill>
                  <a:schemeClr val="tx1"/>
                </a:solidFill>
                <a:latin typeface="Arial" charset="0"/>
                <a:ea typeface="MS PGothic" charset="0"/>
                <a:cs typeface="MS PGothic" charset="0"/>
              </a:defRPr>
            </a:lvl9pPr>
          </a:lstStyle>
          <a:p>
            <a:fld id="{2BC3DEBB-3933-AD44-A218-BDCC1E4A1D8A}" type="slidenum">
              <a:rPr lang="en-US">
                <a:solidFill>
                  <a:srgbClr val="FFFFFF"/>
                </a:solidFill>
                <a:latin typeface="Arial Narrow" charset="0"/>
              </a:rPr>
              <a:pPr/>
              <a:t>28</a:t>
            </a:fld>
            <a:endParaRPr lang="en-US">
              <a:solidFill>
                <a:srgbClr val="FFFFFF"/>
              </a:solidFill>
              <a:latin typeface="Arial Narrow" charset="0"/>
            </a:endParaRPr>
          </a:p>
        </p:txBody>
      </p:sp>
      <p:sp>
        <p:nvSpPr>
          <p:cNvPr id="3" name="Title 1">
            <a:extLst>
              <a:ext uri="{FF2B5EF4-FFF2-40B4-BE49-F238E27FC236}">
                <a16:creationId xmlns:a16="http://schemas.microsoft.com/office/drawing/2014/main" id="{6D4BC551-5CCB-4E59-80BD-E5B96F97BB79}"/>
              </a:ext>
            </a:extLst>
          </p:cNvPr>
          <p:cNvSpPr txBox="1">
            <a:spLocks/>
          </p:cNvSpPr>
          <p:nvPr/>
        </p:nvSpPr>
        <p:spPr>
          <a:xfrm>
            <a:off x="100013" y="1335790"/>
            <a:ext cx="11901487" cy="876300"/>
          </a:xfrm>
          <a:prstGeom prst="rect">
            <a:avLst/>
          </a:prstGeom>
          <a:solidFill>
            <a:schemeClr val="bg1">
              <a:lumMod val="85000"/>
            </a:schemeClr>
          </a:solidFill>
        </p:spPr>
        <p:txBody>
          <a:bodyPr lIns="0" tIns="0" rIns="0" bIns="0">
            <a:noAutofit/>
          </a:bodyPr>
          <a:lstStyle>
            <a:lvl1pPr defTabSz="342900">
              <a:defRPr>
                <a:solidFill>
                  <a:schemeClr val="tx1"/>
                </a:solidFill>
                <a:latin typeface="Arial" charset="0"/>
                <a:ea typeface="MS PGothic" charset="0"/>
                <a:cs typeface="MS PGothic" charset="0"/>
              </a:defRPr>
            </a:lvl1pPr>
            <a:lvl2pPr marL="742950" indent="-285750" defTabSz="342900">
              <a:defRPr>
                <a:solidFill>
                  <a:schemeClr val="tx1"/>
                </a:solidFill>
                <a:latin typeface="Arial" charset="0"/>
                <a:ea typeface="MS PGothic" charset="0"/>
                <a:cs typeface="MS PGothic" charset="0"/>
              </a:defRPr>
            </a:lvl2pPr>
            <a:lvl3pPr marL="1143000" indent="-228600" defTabSz="342900">
              <a:defRPr>
                <a:solidFill>
                  <a:schemeClr val="tx1"/>
                </a:solidFill>
                <a:latin typeface="Arial" charset="0"/>
                <a:ea typeface="MS PGothic" charset="0"/>
                <a:cs typeface="MS PGothic" charset="0"/>
              </a:defRPr>
            </a:lvl3pPr>
            <a:lvl4pPr marL="1600200" indent="-228600" defTabSz="342900">
              <a:defRPr>
                <a:solidFill>
                  <a:schemeClr val="tx1"/>
                </a:solidFill>
                <a:latin typeface="Arial" charset="0"/>
                <a:ea typeface="MS PGothic" charset="0"/>
                <a:cs typeface="MS PGothic" charset="0"/>
              </a:defRPr>
            </a:lvl4pPr>
            <a:lvl5pPr marL="2057400" indent="-228600" defTabSz="342900">
              <a:defRPr>
                <a:solidFill>
                  <a:schemeClr val="tx1"/>
                </a:solidFill>
                <a:latin typeface="Arial" charset="0"/>
                <a:ea typeface="MS PGothic" charset="0"/>
                <a:cs typeface="MS PGothic" charset="0"/>
              </a:defRPr>
            </a:lvl5pPr>
            <a:lvl6pPr marL="2514600" indent="-228600" defTabSz="3429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3429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3429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3429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a:lnSpc>
                <a:spcPct val="90000"/>
              </a:lnSpc>
              <a:buClr>
                <a:srgbClr val="00877C"/>
              </a:buClr>
            </a:pPr>
            <a:r>
              <a:rPr lang="en-US" sz="3200" b="1" dirty="0">
                <a:solidFill>
                  <a:srgbClr val="FF0000"/>
                </a:solidFill>
                <a:latin typeface="+mj-lt"/>
                <a:cs typeface="Arial Narrow" charset="0"/>
              </a:rPr>
              <a:t>Anomalies de </a:t>
            </a:r>
            <a:r>
              <a:rPr lang="en-US" sz="3200" b="1" dirty="0" err="1">
                <a:solidFill>
                  <a:srgbClr val="FF0000"/>
                </a:solidFill>
                <a:latin typeface="+mj-lt"/>
                <a:cs typeface="Arial Narrow" charset="0"/>
              </a:rPr>
              <a:t>hauts</a:t>
            </a:r>
            <a:r>
              <a:rPr lang="en-US" sz="3200" b="1" dirty="0">
                <a:solidFill>
                  <a:srgbClr val="FF0000"/>
                </a:solidFill>
                <a:latin typeface="+mj-lt"/>
                <a:cs typeface="Arial Narrow" charset="0"/>
              </a:rPr>
              <a:t> grades  </a:t>
            </a:r>
            <a:r>
              <a:rPr lang="en-US" sz="3200" b="1" dirty="0" err="1">
                <a:solidFill>
                  <a:srgbClr val="FF0000"/>
                </a:solidFill>
                <a:latin typeface="+mj-lt"/>
                <a:cs typeface="Arial Narrow" charset="0"/>
              </a:rPr>
              <a:t>cervicaux</a:t>
            </a:r>
            <a:r>
              <a:rPr lang="en-US" sz="3200" b="1" dirty="0">
                <a:solidFill>
                  <a:srgbClr val="FF0000"/>
                </a:solidFill>
                <a:latin typeface="+mj-lt"/>
                <a:cs typeface="Arial Narrow" charset="0"/>
              </a:rPr>
              <a:t>  </a:t>
            </a:r>
            <a:r>
              <a:rPr lang="en-US" sz="3200" b="1" dirty="0" err="1">
                <a:solidFill>
                  <a:srgbClr val="FF0000"/>
                </a:solidFill>
                <a:latin typeface="+mj-lt"/>
                <a:cs typeface="Arial Narrow" charset="0"/>
              </a:rPr>
              <a:t>ou</a:t>
            </a:r>
            <a:r>
              <a:rPr lang="en-US" sz="3200" b="1" dirty="0">
                <a:solidFill>
                  <a:srgbClr val="FF0000"/>
                </a:solidFill>
                <a:latin typeface="+mj-lt"/>
                <a:cs typeface="Arial Narrow" charset="0"/>
              </a:rPr>
              <a:t> </a:t>
            </a:r>
          </a:p>
          <a:p>
            <a:pPr algn="ctr">
              <a:lnSpc>
                <a:spcPct val="90000"/>
              </a:lnSpc>
              <a:buClr>
                <a:srgbClr val="00877C"/>
              </a:buClr>
            </a:pPr>
            <a:r>
              <a:rPr lang="en-US" sz="3200" b="1" dirty="0">
                <a:solidFill>
                  <a:srgbClr val="FF0000"/>
                </a:solidFill>
                <a:latin typeface="+mj-lt"/>
                <a:cs typeface="Arial Narrow" charset="0"/>
              </a:rPr>
              <a:t>“High-Grade Cervical Abnormalities”: CIN 2 et CIN3</a:t>
            </a:r>
            <a:endParaRPr lang="en-US" sz="3200" b="1" baseline="30000" dirty="0">
              <a:solidFill>
                <a:srgbClr val="FF0000"/>
              </a:solidFill>
              <a:latin typeface="+mj-lt"/>
              <a:cs typeface="Arial Narrow" charset="0"/>
            </a:endParaRPr>
          </a:p>
        </p:txBody>
      </p:sp>
      <p:pic>
        <p:nvPicPr>
          <p:cNvPr id="4"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7762" y="3190189"/>
            <a:ext cx="1291019" cy="775858"/>
          </a:xfrm>
          <a:prstGeom prst="rect">
            <a:avLst/>
          </a:prstGeom>
          <a:noFill/>
          <a:ln w="317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5" name="Picture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5595" y="3169677"/>
            <a:ext cx="1107971" cy="829079"/>
          </a:xfrm>
          <a:prstGeom prst="rect">
            <a:avLst/>
          </a:prstGeom>
          <a:noFill/>
          <a:ln w="317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6"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2495" y="3224173"/>
            <a:ext cx="1000310" cy="793785"/>
          </a:xfrm>
          <a:prstGeom prst="rect">
            <a:avLst/>
          </a:prstGeom>
          <a:noFill/>
          <a:ln w="317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7" name="TextBox 24">
            <a:extLst>
              <a:ext uri="{FF2B5EF4-FFF2-40B4-BE49-F238E27FC236}">
                <a16:creationId xmlns:a16="http://schemas.microsoft.com/office/drawing/2014/main" id="{2F1AA8DA-02ED-46B0-B547-E32E151EA640}"/>
              </a:ext>
            </a:extLst>
          </p:cNvPr>
          <p:cNvSpPr txBox="1">
            <a:spLocks noChangeArrowheads="1"/>
          </p:cNvSpPr>
          <p:nvPr/>
        </p:nvSpPr>
        <p:spPr bwMode="auto">
          <a:xfrm>
            <a:off x="1675779" y="6412215"/>
            <a:ext cx="7208838" cy="31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marL="342900" indent="-342900" defTabSz="342900">
              <a:defRPr>
                <a:solidFill>
                  <a:schemeClr val="tx1"/>
                </a:solidFill>
                <a:latin typeface="Arial" charset="0"/>
                <a:ea typeface="MS PGothic" charset="0"/>
                <a:cs typeface="MS PGothic" charset="0"/>
              </a:defRPr>
            </a:lvl1pPr>
            <a:lvl2pPr marL="742950" indent="-285750" defTabSz="342900">
              <a:defRPr>
                <a:solidFill>
                  <a:schemeClr val="tx1"/>
                </a:solidFill>
                <a:latin typeface="Arial" charset="0"/>
                <a:ea typeface="MS PGothic" charset="0"/>
                <a:cs typeface="MS PGothic" charset="0"/>
              </a:defRPr>
            </a:lvl2pPr>
            <a:lvl3pPr marL="1143000" indent="-228600" defTabSz="342900">
              <a:defRPr>
                <a:solidFill>
                  <a:schemeClr val="tx1"/>
                </a:solidFill>
                <a:latin typeface="Arial" charset="0"/>
                <a:ea typeface="MS PGothic" charset="0"/>
                <a:cs typeface="MS PGothic" charset="0"/>
              </a:defRPr>
            </a:lvl3pPr>
            <a:lvl4pPr marL="1600200" indent="-228600" defTabSz="342900">
              <a:defRPr>
                <a:solidFill>
                  <a:schemeClr val="tx1"/>
                </a:solidFill>
                <a:latin typeface="Arial" charset="0"/>
                <a:ea typeface="MS PGothic" charset="0"/>
                <a:cs typeface="MS PGothic" charset="0"/>
              </a:defRPr>
            </a:lvl4pPr>
            <a:lvl5pPr defTabSz="342900">
              <a:defRPr>
                <a:solidFill>
                  <a:schemeClr val="tx1"/>
                </a:solidFill>
                <a:latin typeface="Arial" charset="0"/>
                <a:ea typeface="MS PGothic" charset="0"/>
                <a:cs typeface="MS PGothic" charset="0"/>
              </a:defRPr>
            </a:lvl5pPr>
            <a:lvl6pPr marL="457200" defTabSz="342900" eaLnBrk="0" fontAlgn="base" hangingPunct="0">
              <a:spcBef>
                <a:spcPct val="0"/>
              </a:spcBef>
              <a:spcAft>
                <a:spcPct val="0"/>
              </a:spcAft>
              <a:defRPr>
                <a:solidFill>
                  <a:schemeClr val="tx1"/>
                </a:solidFill>
                <a:latin typeface="Arial" charset="0"/>
                <a:ea typeface="MS PGothic" charset="0"/>
                <a:cs typeface="MS PGothic" charset="0"/>
              </a:defRPr>
            </a:lvl6pPr>
            <a:lvl7pPr marL="914400" defTabSz="342900" eaLnBrk="0" fontAlgn="base" hangingPunct="0">
              <a:spcBef>
                <a:spcPct val="0"/>
              </a:spcBef>
              <a:spcAft>
                <a:spcPct val="0"/>
              </a:spcAft>
              <a:defRPr>
                <a:solidFill>
                  <a:schemeClr val="tx1"/>
                </a:solidFill>
                <a:latin typeface="Arial" charset="0"/>
                <a:ea typeface="MS PGothic" charset="0"/>
                <a:cs typeface="MS PGothic" charset="0"/>
              </a:defRPr>
            </a:lvl7pPr>
            <a:lvl8pPr marL="1371600" defTabSz="342900" eaLnBrk="0" fontAlgn="base" hangingPunct="0">
              <a:spcBef>
                <a:spcPct val="0"/>
              </a:spcBef>
              <a:spcAft>
                <a:spcPct val="0"/>
              </a:spcAft>
              <a:defRPr>
                <a:solidFill>
                  <a:schemeClr val="tx1"/>
                </a:solidFill>
                <a:latin typeface="Arial" charset="0"/>
                <a:ea typeface="MS PGothic" charset="0"/>
                <a:cs typeface="MS PGothic" charset="0"/>
              </a:defRPr>
            </a:lvl8pPr>
            <a:lvl9pPr marL="1828800" defTabSz="342900" eaLnBrk="0" fontAlgn="base" hangingPunct="0">
              <a:spcBef>
                <a:spcPct val="0"/>
              </a:spcBef>
              <a:spcAft>
                <a:spcPct val="0"/>
              </a:spcAft>
              <a:defRPr>
                <a:solidFill>
                  <a:schemeClr val="tx1"/>
                </a:solidFill>
                <a:latin typeface="Arial" charset="0"/>
                <a:ea typeface="MS PGothic" charset="0"/>
                <a:cs typeface="MS PGothic" charset="0"/>
              </a:defRPr>
            </a:lvl9pPr>
          </a:lstStyle>
          <a:p>
            <a:pPr marL="0" lvl="4"/>
            <a:r>
              <a:rPr lang="en-US" sz="700" baseline="30000" dirty="0" err="1">
                <a:solidFill>
                  <a:srgbClr val="000000"/>
                </a:solidFill>
                <a:cs typeface="Segoe UI" charset="0"/>
              </a:rPr>
              <a:t>a</a:t>
            </a:r>
            <a:r>
              <a:rPr lang="en-US" sz="700" dirty="0" err="1">
                <a:solidFill>
                  <a:srgbClr val="000000"/>
                </a:solidFill>
                <a:cs typeface="Segoe UI" charset="0"/>
              </a:rPr>
              <a:t>Vaccinated</a:t>
            </a:r>
            <a:r>
              <a:rPr lang="en-US" sz="700" dirty="0">
                <a:solidFill>
                  <a:srgbClr val="000000"/>
                </a:solidFill>
                <a:cs typeface="Segoe UI" charset="0"/>
              </a:rPr>
              <a:t> compared with unvaccinated women; calculated as (1 − incidence rate ratios, odds ratio, or hazard ratio) </a:t>
            </a:r>
            <a:r>
              <a:rPr lang="en-US" sz="700" dirty="0">
                <a:solidFill>
                  <a:srgbClr val="000000"/>
                </a:solidFill>
                <a:cs typeface="Times New Roman" charset="0"/>
              </a:rPr>
              <a:t>×</a:t>
            </a:r>
            <a:r>
              <a:rPr lang="en-US" sz="700" dirty="0">
                <a:solidFill>
                  <a:srgbClr val="000000"/>
                </a:solidFill>
                <a:cs typeface="Segoe UI" charset="0"/>
              </a:rPr>
              <a:t> 100. </a:t>
            </a:r>
            <a:br>
              <a:rPr lang="en-US" sz="700" dirty="0">
                <a:solidFill>
                  <a:srgbClr val="000000"/>
                </a:solidFill>
                <a:cs typeface="Segoe UI" charset="0"/>
              </a:rPr>
            </a:br>
            <a:r>
              <a:rPr lang="en-US" sz="700" dirty="0">
                <a:solidFill>
                  <a:srgbClr val="000000"/>
                </a:solidFill>
                <a:cs typeface="Segoe UI" charset="0"/>
              </a:rPr>
              <a:t>CIN2/3+=cervical intraepithelial neoplasia grade 2 or 3 or worse.</a:t>
            </a:r>
            <a:r>
              <a:rPr lang="en-US" sz="700" baseline="30000" dirty="0">
                <a:solidFill>
                  <a:srgbClr val="000000"/>
                </a:solidFill>
                <a:cs typeface="Segoe UI" charset="0"/>
              </a:rPr>
              <a:t>2,4</a:t>
            </a:r>
            <a:br>
              <a:rPr lang="en-US" sz="700" b="1" dirty="0">
                <a:solidFill>
                  <a:srgbClr val="000000"/>
                </a:solidFill>
                <a:cs typeface="Segoe UI" charset="0"/>
              </a:rPr>
            </a:br>
            <a:r>
              <a:rPr lang="en-US" sz="700" b="1" dirty="0">
                <a:solidFill>
                  <a:srgbClr val="000000"/>
                </a:solidFill>
                <a:cs typeface="Segoe UI" charset="0"/>
              </a:rPr>
              <a:t>1. </a:t>
            </a:r>
            <a:r>
              <a:rPr lang="en-US" sz="700" dirty="0">
                <a:solidFill>
                  <a:srgbClr val="000000"/>
                </a:solidFill>
              </a:rPr>
              <a:t>Garland SM et al. </a:t>
            </a:r>
            <a:r>
              <a:rPr lang="en-US" sz="700" i="1" dirty="0" err="1">
                <a:solidFill>
                  <a:srgbClr val="000000"/>
                </a:solidFill>
              </a:rPr>
              <a:t>Clin</a:t>
            </a:r>
            <a:r>
              <a:rPr lang="en-US" sz="700" i="1" dirty="0">
                <a:solidFill>
                  <a:srgbClr val="000000"/>
                </a:solidFill>
              </a:rPr>
              <a:t> Infect Dis</a:t>
            </a:r>
            <a:r>
              <a:rPr lang="en-US" sz="700" dirty="0">
                <a:solidFill>
                  <a:srgbClr val="000000"/>
                </a:solidFill>
              </a:rPr>
              <a:t>. 2016;63:519–527.  </a:t>
            </a:r>
            <a:r>
              <a:rPr lang="en-US" sz="700" b="1" dirty="0">
                <a:solidFill>
                  <a:srgbClr val="000000"/>
                </a:solidFill>
                <a:cs typeface="Segoe UI" charset="0"/>
              </a:rPr>
              <a:t>2. </a:t>
            </a:r>
            <a:r>
              <a:rPr lang="en-US" sz="700" dirty="0">
                <a:solidFill>
                  <a:srgbClr val="000000"/>
                </a:solidFill>
                <a:cs typeface="Segoe UI" charset="0"/>
              </a:rPr>
              <a:t>Crowe E et al. </a:t>
            </a:r>
            <a:r>
              <a:rPr lang="en-US" sz="700" i="1" dirty="0">
                <a:solidFill>
                  <a:srgbClr val="000000"/>
                </a:solidFill>
                <a:cs typeface="Segoe UI" charset="0"/>
              </a:rPr>
              <a:t>BMJ. </a:t>
            </a:r>
            <a:r>
              <a:rPr lang="en-US" sz="700" dirty="0">
                <a:solidFill>
                  <a:srgbClr val="000000"/>
                </a:solidFill>
                <a:cs typeface="Segoe UI" charset="0"/>
              </a:rPr>
              <a:t>2014;348:g1458. </a:t>
            </a:r>
            <a:r>
              <a:rPr lang="en-US" sz="700" b="1" dirty="0">
                <a:solidFill>
                  <a:srgbClr val="000000"/>
                </a:solidFill>
                <a:cs typeface="Segoe UI" charset="0"/>
              </a:rPr>
              <a:t>3. </a:t>
            </a:r>
            <a:r>
              <a:rPr lang="en-US" sz="700" dirty="0">
                <a:solidFill>
                  <a:srgbClr val="000000"/>
                </a:solidFill>
                <a:cs typeface="Segoe UI" charset="0"/>
              </a:rPr>
              <a:t>Baldur-</a:t>
            </a:r>
            <a:r>
              <a:rPr lang="en-US" sz="700" dirty="0" err="1">
                <a:solidFill>
                  <a:srgbClr val="000000"/>
                </a:solidFill>
                <a:cs typeface="Segoe UI" charset="0"/>
              </a:rPr>
              <a:t>Felskov</a:t>
            </a:r>
            <a:r>
              <a:rPr lang="en-US" sz="700" dirty="0">
                <a:solidFill>
                  <a:srgbClr val="000000"/>
                </a:solidFill>
                <a:cs typeface="Segoe UI" charset="0"/>
              </a:rPr>
              <a:t> B et al. </a:t>
            </a:r>
            <a:r>
              <a:rPr lang="en-US" sz="700" i="1" dirty="0">
                <a:solidFill>
                  <a:srgbClr val="000000"/>
                </a:solidFill>
                <a:cs typeface="Segoe UI" charset="0"/>
              </a:rPr>
              <a:t>J Natl Cancer Inst</a:t>
            </a:r>
            <a:r>
              <a:rPr lang="en-US" sz="700" dirty="0">
                <a:solidFill>
                  <a:srgbClr val="000000"/>
                </a:solidFill>
                <a:cs typeface="Segoe UI" charset="0"/>
              </a:rPr>
              <a:t>. 2014;106:djt460. </a:t>
            </a:r>
            <a:r>
              <a:rPr lang="en-US" sz="700" b="1" dirty="0">
                <a:solidFill>
                  <a:srgbClr val="000000"/>
                </a:solidFill>
                <a:cs typeface="Segoe UI" charset="0"/>
              </a:rPr>
              <a:t>4. </a:t>
            </a:r>
            <a:r>
              <a:rPr lang="en-US" sz="700" dirty="0" err="1">
                <a:solidFill>
                  <a:srgbClr val="000000"/>
                </a:solidFill>
                <a:cs typeface="Segoe UI" charset="0"/>
              </a:rPr>
              <a:t>Herweijer</a:t>
            </a:r>
            <a:r>
              <a:rPr lang="en-US" sz="700" dirty="0">
                <a:solidFill>
                  <a:srgbClr val="000000"/>
                </a:solidFill>
                <a:cs typeface="Segoe UI" charset="0"/>
              </a:rPr>
              <a:t> E et al. </a:t>
            </a:r>
            <a:r>
              <a:rPr lang="en-US" sz="700" i="1" dirty="0" err="1">
                <a:solidFill>
                  <a:srgbClr val="000000"/>
                </a:solidFill>
                <a:cs typeface="Segoe UI" charset="0"/>
              </a:rPr>
              <a:t>Int</a:t>
            </a:r>
            <a:r>
              <a:rPr lang="en-US" sz="700" i="1" dirty="0">
                <a:solidFill>
                  <a:srgbClr val="000000"/>
                </a:solidFill>
                <a:cs typeface="Segoe UI" charset="0"/>
              </a:rPr>
              <a:t> J Cancer. </a:t>
            </a:r>
            <a:r>
              <a:rPr lang="en-US" sz="700" dirty="0">
                <a:solidFill>
                  <a:srgbClr val="000000"/>
                </a:solidFill>
                <a:cs typeface="Segoe UI" charset="0"/>
              </a:rPr>
              <a:t>2016;138:2867–2874.</a:t>
            </a:r>
          </a:p>
        </p:txBody>
      </p:sp>
      <p:sp>
        <p:nvSpPr>
          <p:cNvPr id="8" name="TextBox 22">
            <a:extLst>
              <a:ext uri="{FF2B5EF4-FFF2-40B4-BE49-F238E27FC236}">
                <a16:creationId xmlns:a16="http://schemas.microsoft.com/office/drawing/2014/main" id="{A5B2A234-8FF8-4230-BA2C-4E275AEBDE43}"/>
              </a:ext>
            </a:extLst>
          </p:cNvPr>
          <p:cNvSpPr>
            <a:spLocks noChangeArrowheads="1"/>
          </p:cNvSpPr>
          <p:nvPr/>
        </p:nvSpPr>
        <p:spPr bwMode="auto">
          <a:xfrm>
            <a:off x="1952625" y="4012084"/>
            <a:ext cx="2781300" cy="1733550"/>
          </a:xfrm>
          <a:prstGeom prst="roundRect">
            <a:avLst>
              <a:gd name="adj" fmla="val 8009"/>
            </a:avLst>
          </a:prstGeom>
          <a:solidFill>
            <a:schemeClr val="bg1"/>
          </a:solidFill>
          <a:ln>
            <a:noFill/>
          </a:ln>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342993">
              <a:defRPr/>
            </a:pPr>
            <a:endParaRPr lang="en-US" altLang="en-US" sz="2101" dirty="0">
              <a:solidFill>
                <a:srgbClr val="FFFFFF"/>
              </a:solidFill>
            </a:endParaRPr>
          </a:p>
        </p:txBody>
      </p:sp>
      <p:sp>
        <p:nvSpPr>
          <p:cNvPr id="9" name="Rectangle 8">
            <a:extLst>
              <a:ext uri="{FF2B5EF4-FFF2-40B4-BE49-F238E27FC236}">
                <a16:creationId xmlns:a16="http://schemas.microsoft.com/office/drawing/2014/main" id="{7DAFFC38-37D8-4C9F-9D8C-618E2C7FFE70}"/>
              </a:ext>
            </a:extLst>
          </p:cNvPr>
          <p:cNvSpPr/>
          <p:nvPr/>
        </p:nvSpPr>
        <p:spPr>
          <a:xfrm>
            <a:off x="2165351" y="4180360"/>
            <a:ext cx="771525" cy="258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342993">
              <a:defRPr/>
            </a:pPr>
            <a:r>
              <a:rPr lang="en-US" sz="2401" b="1" dirty="0">
                <a:solidFill>
                  <a:srgbClr val="6ECEB2">
                    <a:lumMod val="50000"/>
                  </a:srgbClr>
                </a:solidFill>
              </a:rPr>
              <a:t>53</a:t>
            </a:r>
            <a:r>
              <a:rPr lang="en-US" sz="1500" b="1" dirty="0">
                <a:solidFill>
                  <a:srgbClr val="6ECEB2">
                    <a:lumMod val="50000"/>
                  </a:srgbClr>
                </a:solidFill>
              </a:rPr>
              <a:t>%</a:t>
            </a:r>
            <a:endParaRPr lang="en-US" sz="2401" b="1" dirty="0">
              <a:solidFill>
                <a:srgbClr val="6ECEB2">
                  <a:lumMod val="50000"/>
                </a:srgbClr>
              </a:solidFill>
            </a:endParaRPr>
          </a:p>
        </p:txBody>
      </p:sp>
      <p:sp>
        <p:nvSpPr>
          <p:cNvPr id="10" name="TextBox 25">
            <a:extLst>
              <a:ext uri="{FF2B5EF4-FFF2-40B4-BE49-F238E27FC236}">
                <a16:creationId xmlns:a16="http://schemas.microsoft.com/office/drawing/2014/main" id="{921B7B68-507C-4E0A-B9FE-B8F9BE284D52}"/>
              </a:ext>
            </a:extLst>
          </p:cNvPr>
          <p:cNvSpPr txBox="1">
            <a:spLocks noChangeArrowheads="1"/>
          </p:cNvSpPr>
          <p:nvPr/>
        </p:nvSpPr>
        <p:spPr bwMode="auto">
          <a:xfrm>
            <a:off x="2936875" y="4643604"/>
            <a:ext cx="2012950" cy="1536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342993">
              <a:lnSpc>
                <a:spcPct val="95000"/>
              </a:lnSpc>
              <a:defRPr/>
            </a:pPr>
            <a:r>
              <a:rPr lang="en-US" altLang="en-US" dirty="0"/>
              <a:t>Reduction du </a:t>
            </a:r>
            <a:r>
              <a:rPr lang="en-US" altLang="en-US" b="1" dirty="0">
                <a:solidFill>
                  <a:srgbClr val="C00000"/>
                </a:solidFill>
              </a:rPr>
              <a:t>CIN2/3+ </a:t>
            </a:r>
            <a:r>
              <a:rPr lang="en-US" altLang="en-US" dirty="0"/>
              <a:t>chez les femmes </a:t>
            </a:r>
            <a:r>
              <a:rPr lang="en-US" altLang="en-US" dirty="0" err="1"/>
              <a:t>vaccinées</a:t>
            </a:r>
            <a:r>
              <a:rPr lang="en-US" altLang="en-US" dirty="0"/>
              <a:t> </a:t>
            </a:r>
            <a:r>
              <a:rPr lang="en-US" altLang="en-US" dirty="0" err="1"/>
              <a:t>vs</a:t>
            </a:r>
            <a:r>
              <a:rPr lang="en-US" altLang="en-US" dirty="0"/>
              <a:t> non </a:t>
            </a:r>
            <a:r>
              <a:rPr lang="en-US" altLang="en-US" dirty="0" err="1"/>
              <a:t>vaccinées</a:t>
            </a:r>
            <a:r>
              <a:rPr lang="en-US" altLang="en-US" dirty="0"/>
              <a:t> de </a:t>
            </a:r>
            <a:r>
              <a:rPr lang="en-US" altLang="en-US" b="1" u="sng" dirty="0">
                <a:solidFill>
                  <a:srgbClr val="FF0000"/>
                </a:solidFill>
              </a:rPr>
              <a:t>19 </a:t>
            </a:r>
            <a:r>
              <a:rPr lang="en-US" altLang="en-US" b="1" u="sng" dirty="0" err="1">
                <a:solidFill>
                  <a:srgbClr val="FF0000"/>
                </a:solidFill>
              </a:rPr>
              <a:t>à</a:t>
            </a:r>
            <a:r>
              <a:rPr lang="en-US" altLang="en-US" b="1" u="sng" dirty="0">
                <a:solidFill>
                  <a:srgbClr val="FF0000"/>
                </a:solidFill>
              </a:rPr>
              <a:t> 22 ans</a:t>
            </a:r>
            <a:r>
              <a:rPr lang="en-US" altLang="en-US" dirty="0"/>
              <a:t>. </a:t>
            </a:r>
          </a:p>
        </p:txBody>
      </p:sp>
      <p:sp>
        <p:nvSpPr>
          <p:cNvPr id="11" name="Freeform 42"/>
          <p:cNvSpPr>
            <a:spLocks/>
          </p:cNvSpPr>
          <p:nvPr/>
        </p:nvSpPr>
        <p:spPr bwMode="auto">
          <a:xfrm>
            <a:off x="2244726" y="4653435"/>
            <a:ext cx="479425" cy="625475"/>
          </a:xfrm>
          <a:custGeom>
            <a:avLst/>
            <a:gdLst>
              <a:gd name="T0" fmla="*/ 167927 w 1287527"/>
              <a:gd name="T1" fmla="*/ 0 h 1966067"/>
              <a:gd name="T2" fmla="*/ 304121 w 1287527"/>
              <a:gd name="T3" fmla="*/ 0 h 1966067"/>
              <a:gd name="T4" fmla="*/ 316889 w 1287527"/>
              <a:gd name="T5" fmla="*/ 10909 h 1966067"/>
              <a:gd name="T6" fmla="*/ 316889 w 1287527"/>
              <a:gd name="T7" fmla="*/ 420777 h 1966067"/>
              <a:gd name="T8" fmla="*/ 390521 w 1287527"/>
              <a:gd name="T9" fmla="*/ 357868 h 1966067"/>
              <a:gd name="T10" fmla="*/ 410978 w 1287527"/>
              <a:gd name="T11" fmla="*/ 357868 h 1966067"/>
              <a:gd name="T12" fmla="*/ 475188 w 1287527"/>
              <a:gd name="T13" fmla="*/ 412728 h 1966067"/>
              <a:gd name="T14" fmla="*/ 475188 w 1287527"/>
              <a:gd name="T15" fmla="*/ 430206 h 1966067"/>
              <a:gd name="T16" fmla="*/ 250872 w 1287527"/>
              <a:gd name="T17" fmla="*/ 621855 h 1966067"/>
              <a:gd name="T18" fmla="*/ 240644 w 1287527"/>
              <a:gd name="T19" fmla="*/ 625475 h 1966067"/>
              <a:gd name="T20" fmla="*/ 239713 w 1287527"/>
              <a:gd name="T21" fmla="*/ 625145 h 1966067"/>
              <a:gd name="T22" fmla="*/ 238782 w 1287527"/>
              <a:gd name="T23" fmla="*/ 625475 h 1966067"/>
              <a:gd name="T24" fmla="*/ 228553 w 1287527"/>
              <a:gd name="T25" fmla="*/ 621855 h 1966067"/>
              <a:gd name="T26" fmla="*/ 4237 w 1287527"/>
              <a:gd name="T27" fmla="*/ 430206 h 1966067"/>
              <a:gd name="T28" fmla="*/ 4237 w 1287527"/>
              <a:gd name="T29" fmla="*/ 412728 h 1966067"/>
              <a:gd name="T30" fmla="*/ 68447 w 1287527"/>
              <a:gd name="T31" fmla="*/ 357868 h 1966067"/>
              <a:gd name="T32" fmla="*/ 88904 w 1287527"/>
              <a:gd name="T33" fmla="*/ 357868 h 1966067"/>
              <a:gd name="T34" fmla="*/ 155158 w 1287527"/>
              <a:gd name="T35" fmla="*/ 414473 h 1966067"/>
              <a:gd name="T36" fmla="*/ 155158 w 1287527"/>
              <a:gd name="T37" fmla="*/ 10909 h 1966067"/>
              <a:gd name="T38" fmla="*/ 167927 w 1287527"/>
              <a:gd name="T39" fmla="*/ 0 h 19660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87527" h="1966067">
                <a:moveTo>
                  <a:pt x="450978" y="0"/>
                </a:moveTo>
                <a:lnTo>
                  <a:pt x="816736" y="0"/>
                </a:lnTo>
                <a:cubicBezTo>
                  <a:pt x="835674" y="0"/>
                  <a:pt x="851027" y="15353"/>
                  <a:pt x="851027" y="34291"/>
                </a:cubicBezTo>
                <a:lnTo>
                  <a:pt x="851027" y="1322635"/>
                </a:lnTo>
                <a:lnTo>
                  <a:pt x="1048769" y="1124894"/>
                </a:lnTo>
                <a:cubicBezTo>
                  <a:pt x="1063940" y="1109723"/>
                  <a:pt x="1088537" y="1109723"/>
                  <a:pt x="1103708" y="1124894"/>
                </a:cubicBezTo>
                <a:lnTo>
                  <a:pt x="1276149" y="1297334"/>
                </a:lnTo>
                <a:cubicBezTo>
                  <a:pt x="1291320" y="1312505"/>
                  <a:pt x="1291320" y="1337103"/>
                  <a:pt x="1276149" y="1352274"/>
                </a:cubicBezTo>
                <a:lnTo>
                  <a:pt x="673734" y="1954689"/>
                </a:lnTo>
                <a:cubicBezTo>
                  <a:pt x="666148" y="1962274"/>
                  <a:pt x="656206" y="1966067"/>
                  <a:pt x="646264" y="1966067"/>
                </a:cubicBezTo>
                <a:lnTo>
                  <a:pt x="643764" y="1965031"/>
                </a:lnTo>
                <a:lnTo>
                  <a:pt x="641264" y="1966067"/>
                </a:lnTo>
                <a:cubicBezTo>
                  <a:pt x="631321" y="1966067"/>
                  <a:pt x="621379" y="1962274"/>
                  <a:pt x="613794" y="1954689"/>
                </a:cubicBezTo>
                <a:lnTo>
                  <a:pt x="11378" y="1352274"/>
                </a:lnTo>
                <a:cubicBezTo>
                  <a:pt x="-3793" y="1337103"/>
                  <a:pt x="-3793" y="1312505"/>
                  <a:pt x="11378" y="1297334"/>
                </a:cubicBezTo>
                <a:lnTo>
                  <a:pt x="183819" y="1124894"/>
                </a:lnTo>
                <a:cubicBezTo>
                  <a:pt x="198990" y="1109723"/>
                  <a:pt x="223587" y="1109723"/>
                  <a:pt x="238758" y="1124894"/>
                </a:cubicBezTo>
                <a:lnTo>
                  <a:pt x="416687" y="1302822"/>
                </a:lnTo>
                <a:lnTo>
                  <a:pt x="416687" y="34291"/>
                </a:lnTo>
                <a:cubicBezTo>
                  <a:pt x="416687" y="15353"/>
                  <a:pt x="432040" y="0"/>
                  <a:pt x="450978" y="0"/>
                </a:cubicBezTo>
                <a:close/>
              </a:path>
            </a:pathLst>
          </a:custGeom>
          <a:solidFill>
            <a:srgbClr val="C00000"/>
          </a:solidFill>
          <a:ln>
            <a:noFill/>
          </a:ln>
          <a:effectLst>
            <a:outerShdw blurRad="279400" dist="139700" dir="2640000" algn="ctr" rotWithShape="0">
              <a:srgbClr val="000000">
                <a:alpha val="23000"/>
              </a:srgbClr>
            </a:outerShdw>
          </a:effectLst>
          <a:extLst>
            <a:ext uri="{91240B29-F687-4f45-9708-019B960494DF}">
              <a14:hiddenLine xmlns="" xmlns:a14="http://schemas.microsoft.com/office/drawing/2010/main" w="25400" cap="flat" cmpd="sng">
                <a:solidFill>
                  <a:srgbClr val="000000"/>
                </a:solidFill>
                <a:prstDash val="solid"/>
                <a:round/>
                <a:headEnd/>
                <a:tailEnd/>
              </a14:hiddenLine>
            </a:ext>
          </a:extLst>
        </p:spPr>
        <p:txBody>
          <a:bodyPr anchor="ctr"/>
          <a:lstStyle/>
          <a:p>
            <a:endParaRPr lang="fr-FR" dirty="0">
              <a:solidFill>
                <a:srgbClr val="C00000"/>
              </a:solidFill>
              <a:highlight>
                <a:srgbClr val="FF0000"/>
              </a:highlight>
            </a:endParaRPr>
          </a:p>
        </p:txBody>
      </p:sp>
      <p:sp>
        <p:nvSpPr>
          <p:cNvPr id="12" name="TextBox 28">
            <a:extLst>
              <a:ext uri="{FF2B5EF4-FFF2-40B4-BE49-F238E27FC236}">
                <a16:creationId xmlns:a16="http://schemas.microsoft.com/office/drawing/2014/main" id="{B44DF767-B935-4812-B499-3BCD8B7A007E}"/>
              </a:ext>
            </a:extLst>
          </p:cNvPr>
          <p:cNvSpPr>
            <a:spLocks noChangeArrowheads="1"/>
          </p:cNvSpPr>
          <p:nvPr/>
        </p:nvSpPr>
        <p:spPr bwMode="auto">
          <a:xfrm>
            <a:off x="7680325" y="4012084"/>
            <a:ext cx="2782888" cy="1733550"/>
          </a:xfrm>
          <a:prstGeom prst="roundRect">
            <a:avLst>
              <a:gd name="adj" fmla="val 8009"/>
            </a:avLst>
          </a:prstGeom>
          <a:solidFill>
            <a:schemeClr val="bg1"/>
          </a:solidFill>
          <a:ln>
            <a:noFill/>
          </a:ln>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342993">
              <a:defRPr/>
            </a:pPr>
            <a:endParaRPr lang="en-US" altLang="en-US" sz="2101" dirty="0">
              <a:solidFill>
                <a:srgbClr val="FFFFFF"/>
              </a:solidFill>
            </a:endParaRPr>
          </a:p>
        </p:txBody>
      </p:sp>
      <p:sp>
        <p:nvSpPr>
          <p:cNvPr id="13" name="Rectangle 12">
            <a:extLst>
              <a:ext uri="{FF2B5EF4-FFF2-40B4-BE49-F238E27FC236}">
                <a16:creationId xmlns:a16="http://schemas.microsoft.com/office/drawing/2014/main" id="{865D3244-5E31-4B43-A70F-8A2FD4570FEC}"/>
              </a:ext>
            </a:extLst>
          </p:cNvPr>
          <p:cNvSpPr/>
          <p:nvPr/>
        </p:nvSpPr>
        <p:spPr>
          <a:xfrm>
            <a:off x="8103393" y="4114772"/>
            <a:ext cx="769938" cy="258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342993">
              <a:defRPr/>
            </a:pPr>
            <a:r>
              <a:rPr lang="en-US" sz="2401" b="1" dirty="0">
                <a:solidFill>
                  <a:srgbClr val="6ECEB2">
                    <a:lumMod val="50000"/>
                  </a:srgbClr>
                </a:solidFill>
              </a:rPr>
              <a:t>75</a:t>
            </a:r>
            <a:r>
              <a:rPr lang="en-US" sz="1500" b="1" dirty="0">
                <a:solidFill>
                  <a:srgbClr val="6ECEB2">
                    <a:lumMod val="50000"/>
                  </a:srgbClr>
                </a:solidFill>
              </a:rPr>
              <a:t>%</a:t>
            </a:r>
          </a:p>
        </p:txBody>
      </p:sp>
      <p:sp>
        <p:nvSpPr>
          <p:cNvPr id="14" name="TextBox 32">
            <a:extLst>
              <a:ext uri="{FF2B5EF4-FFF2-40B4-BE49-F238E27FC236}">
                <a16:creationId xmlns:a16="http://schemas.microsoft.com/office/drawing/2014/main" id="{9C9D4297-72A1-4496-83D7-0CF080F4090E}"/>
              </a:ext>
            </a:extLst>
          </p:cNvPr>
          <p:cNvSpPr txBox="1">
            <a:spLocks noChangeArrowheads="1"/>
          </p:cNvSpPr>
          <p:nvPr/>
        </p:nvSpPr>
        <p:spPr bwMode="auto">
          <a:xfrm>
            <a:off x="8613775" y="4691534"/>
            <a:ext cx="1925638" cy="1653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342993">
              <a:lnSpc>
                <a:spcPct val="95000"/>
              </a:lnSpc>
              <a:defRPr/>
            </a:pPr>
            <a:r>
              <a:rPr lang="en-US" altLang="en-US" dirty="0" err="1"/>
              <a:t>Réduction</a:t>
            </a:r>
            <a:r>
              <a:rPr lang="en-US" altLang="en-US" dirty="0"/>
              <a:t> du </a:t>
            </a:r>
            <a:r>
              <a:rPr lang="en-US" altLang="en-US" b="1" u="sng" dirty="0">
                <a:solidFill>
                  <a:srgbClr val="FF0000"/>
                </a:solidFill>
              </a:rPr>
              <a:t>CIN2+  </a:t>
            </a:r>
            <a:r>
              <a:rPr lang="en-US" altLang="en-US" dirty="0"/>
              <a:t>chez les femmes </a:t>
            </a:r>
            <a:r>
              <a:rPr lang="en-US" altLang="en-US" dirty="0" err="1"/>
              <a:t>vaccinées</a:t>
            </a:r>
            <a:r>
              <a:rPr lang="en-US" altLang="en-US" dirty="0"/>
              <a:t> vs non </a:t>
            </a:r>
            <a:r>
              <a:rPr lang="en-US" altLang="en-US" dirty="0" err="1"/>
              <a:t>vaccinées</a:t>
            </a:r>
            <a:r>
              <a:rPr lang="en-US" altLang="en-US" dirty="0"/>
              <a:t> de </a:t>
            </a:r>
            <a:r>
              <a:rPr lang="en-US" altLang="en-US" b="1" u="sng" dirty="0">
                <a:solidFill>
                  <a:srgbClr val="C00000"/>
                </a:solidFill>
              </a:rPr>
              <a:t>13 </a:t>
            </a:r>
            <a:r>
              <a:rPr lang="en-US" altLang="en-US" b="1" u="sng" dirty="0" err="1">
                <a:solidFill>
                  <a:srgbClr val="C00000"/>
                </a:solidFill>
              </a:rPr>
              <a:t>à</a:t>
            </a:r>
            <a:r>
              <a:rPr lang="en-US" altLang="en-US" b="1" u="sng" dirty="0">
                <a:solidFill>
                  <a:srgbClr val="C00000"/>
                </a:solidFill>
              </a:rPr>
              <a:t> 30 ans. </a:t>
            </a:r>
          </a:p>
          <a:p>
            <a:pPr defTabSz="342993">
              <a:lnSpc>
                <a:spcPct val="95000"/>
              </a:lnSpc>
              <a:defRPr/>
            </a:pPr>
            <a:r>
              <a:rPr lang="en-US" altLang="en-US" sz="1500" dirty="0">
                <a:solidFill>
                  <a:srgbClr val="37424A"/>
                </a:solidFill>
              </a:rPr>
              <a:t>.</a:t>
            </a:r>
          </a:p>
        </p:txBody>
      </p:sp>
      <p:sp>
        <p:nvSpPr>
          <p:cNvPr id="15" name="Freeform 42"/>
          <p:cNvSpPr>
            <a:spLocks/>
          </p:cNvSpPr>
          <p:nvPr/>
        </p:nvSpPr>
        <p:spPr bwMode="auto">
          <a:xfrm>
            <a:off x="8024814" y="4702647"/>
            <a:ext cx="477837" cy="622300"/>
          </a:xfrm>
          <a:custGeom>
            <a:avLst/>
            <a:gdLst>
              <a:gd name="T0" fmla="*/ 167370 w 1287527"/>
              <a:gd name="T1" fmla="*/ 0 h 1966067"/>
              <a:gd name="T2" fmla="*/ 303113 w 1287527"/>
              <a:gd name="T3" fmla="*/ 0 h 1966067"/>
              <a:gd name="T4" fmla="*/ 315840 w 1287527"/>
              <a:gd name="T5" fmla="*/ 10854 h 1966067"/>
              <a:gd name="T6" fmla="*/ 315840 w 1287527"/>
              <a:gd name="T7" fmla="*/ 418641 h 1966067"/>
              <a:gd name="T8" fmla="*/ 389227 w 1287527"/>
              <a:gd name="T9" fmla="*/ 356052 h 1966067"/>
              <a:gd name="T10" fmla="*/ 409617 w 1287527"/>
              <a:gd name="T11" fmla="*/ 356052 h 1966067"/>
              <a:gd name="T12" fmla="*/ 473614 w 1287527"/>
              <a:gd name="T13" fmla="*/ 410632 h 1966067"/>
              <a:gd name="T14" fmla="*/ 473614 w 1287527"/>
              <a:gd name="T15" fmla="*/ 428022 h 1966067"/>
              <a:gd name="T16" fmla="*/ 250041 w 1287527"/>
              <a:gd name="T17" fmla="*/ 618699 h 1966067"/>
              <a:gd name="T18" fmla="*/ 239847 w 1287527"/>
              <a:gd name="T19" fmla="*/ 622300 h 1966067"/>
              <a:gd name="T20" fmla="*/ 238919 w 1287527"/>
              <a:gd name="T21" fmla="*/ 621972 h 1966067"/>
              <a:gd name="T22" fmla="*/ 237991 w 1287527"/>
              <a:gd name="T23" fmla="*/ 622300 h 1966067"/>
              <a:gd name="T24" fmla="*/ 227796 w 1287527"/>
              <a:gd name="T25" fmla="*/ 618699 h 1966067"/>
              <a:gd name="T26" fmla="*/ 4223 w 1287527"/>
              <a:gd name="T27" fmla="*/ 428022 h 1966067"/>
              <a:gd name="T28" fmla="*/ 4223 w 1287527"/>
              <a:gd name="T29" fmla="*/ 410632 h 1966067"/>
              <a:gd name="T30" fmla="*/ 68220 w 1287527"/>
              <a:gd name="T31" fmla="*/ 356052 h 1966067"/>
              <a:gd name="T32" fmla="*/ 88610 w 1287527"/>
              <a:gd name="T33" fmla="*/ 356052 h 1966067"/>
              <a:gd name="T34" fmla="*/ 154644 w 1287527"/>
              <a:gd name="T35" fmla="*/ 412370 h 1966067"/>
              <a:gd name="T36" fmla="*/ 154644 w 1287527"/>
              <a:gd name="T37" fmla="*/ 10854 h 1966067"/>
              <a:gd name="T38" fmla="*/ 167370 w 1287527"/>
              <a:gd name="T39" fmla="*/ 0 h 19660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87527" h="1966067">
                <a:moveTo>
                  <a:pt x="450978" y="0"/>
                </a:moveTo>
                <a:lnTo>
                  <a:pt x="816736" y="0"/>
                </a:lnTo>
                <a:cubicBezTo>
                  <a:pt x="835674" y="0"/>
                  <a:pt x="851027" y="15353"/>
                  <a:pt x="851027" y="34291"/>
                </a:cubicBezTo>
                <a:lnTo>
                  <a:pt x="851027" y="1322635"/>
                </a:lnTo>
                <a:lnTo>
                  <a:pt x="1048769" y="1124894"/>
                </a:lnTo>
                <a:cubicBezTo>
                  <a:pt x="1063940" y="1109723"/>
                  <a:pt x="1088537" y="1109723"/>
                  <a:pt x="1103708" y="1124894"/>
                </a:cubicBezTo>
                <a:lnTo>
                  <a:pt x="1276149" y="1297334"/>
                </a:lnTo>
                <a:cubicBezTo>
                  <a:pt x="1291320" y="1312505"/>
                  <a:pt x="1291320" y="1337103"/>
                  <a:pt x="1276149" y="1352274"/>
                </a:cubicBezTo>
                <a:lnTo>
                  <a:pt x="673734" y="1954689"/>
                </a:lnTo>
                <a:cubicBezTo>
                  <a:pt x="666148" y="1962274"/>
                  <a:pt x="656206" y="1966067"/>
                  <a:pt x="646264" y="1966067"/>
                </a:cubicBezTo>
                <a:lnTo>
                  <a:pt x="643764" y="1965031"/>
                </a:lnTo>
                <a:lnTo>
                  <a:pt x="641264" y="1966067"/>
                </a:lnTo>
                <a:cubicBezTo>
                  <a:pt x="631321" y="1966067"/>
                  <a:pt x="621379" y="1962274"/>
                  <a:pt x="613794" y="1954689"/>
                </a:cubicBezTo>
                <a:lnTo>
                  <a:pt x="11378" y="1352274"/>
                </a:lnTo>
                <a:cubicBezTo>
                  <a:pt x="-3793" y="1337103"/>
                  <a:pt x="-3793" y="1312505"/>
                  <a:pt x="11378" y="1297334"/>
                </a:cubicBezTo>
                <a:lnTo>
                  <a:pt x="183819" y="1124894"/>
                </a:lnTo>
                <a:cubicBezTo>
                  <a:pt x="198990" y="1109723"/>
                  <a:pt x="223587" y="1109723"/>
                  <a:pt x="238758" y="1124894"/>
                </a:cubicBezTo>
                <a:lnTo>
                  <a:pt x="416687" y="1302822"/>
                </a:lnTo>
                <a:lnTo>
                  <a:pt x="416687" y="34291"/>
                </a:lnTo>
                <a:cubicBezTo>
                  <a:pt x="416687" y="15353"/>
                  <a:pt x="432040" y="0"/>
                  <a:pt x="450978" y="0"/>
                </a:cubicBezTo>
                <a:close/>
              </a:path>
            </a:pathLst>
          </a:custGeom>
          <a:solidFill>
            <a:srgbClr val="C00000"/>
          </a:solidFill>
          <a:ln>
            <a:noFill/>
          </a:ln>
          <a:effectLst>
            <a:outerShdw blurRad="279400" dist="139700" dir="2640000" algn="ctr" rotWithShape="0">
              <a:srgbClr val="000000">
                <a:alpha val="23000"/>
              </a:srgbClr>
            </a:outerShdw>
          </a:effectLst>
          <a:extLst>
            <a:ext uri="{91240B29-F687-4f45-9708-019B960494DF}">
              <a14:hiddenLine xmlns="" xmlns:a14="http://schemas.microsoft.com/office/drawing/2010/main" w="25400" cap="flat" cmpd="sng">
                <a:solidFill>
                  <a:srgbClr val="000000"/>
                </a:solidFill>
                <a:prstDash val="solid"/>
                <a:round/>
                <a:headEnd/>
                <a:tailEnd/>
              </a14:hiddenLine>
            </a:ext>
          </a:extLst>
        </p:spPr>
        <p:txBody>
          <a:bodyPr anchor="ctr"/>
          <a:lstStyle/>
          <a:p>
            <a:endParaRPr lang="fr-FR"/>
          </a:p>
        </p:txBody>
      </p:sp>
      <p:sp>
        <p:nvSpPr>
          <p:cNvPr id="16" name="TextBox 34">
            <a:extLst>
              <a:ext uri="{FF2B5EF4-FFF2-40B4-BE49-F238E27FC236}">
                <a16:creationId xmlns:a16="http://schemas.microsoft.com/office/drawing/2014/main" id="{ECD5939A-F662-489C-BE98-A550088637E4}"/>
              </a:ext>
            </a:extLst>
          </p:cNvPr>
          <p:cNvSpPr>
            <a:spLocks noChangeArrowheads="1"/>
          </p:cNvSpPr>
          <p:nvPr/>
        </p:nvSpPr>
        <p:spPr bwMode="auto">
          <a:xfrm>
            <a:off x="4819651" y="4012084"/>
            <a:ext cx="2784475" cy="1733550"/>
          </a:xfrm>
          <a:prstGeom prst="roundRect">
            <a:avLst>
              <a:gd name="adj" fmla="val 8009"/>
            </a:avLst>
          </a:prstGeom>
          <a:solidFill>
            <a:schemeClr val="bg1"/>
          </a:solidFill>
          <a:ln>
            <a:noFill/>
          </a:ln>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342993">
              <a:defRPr/>
            </a:pPr>
            <a:endParaRPr lang="en-US" altLang="en-US" sz="2101" dirty="0">
              <a:solidFill>
                <a:srgbClr val="FFFFFF"/>
              </a:solidFill>
            </a:endParaRPr>
          </a:p>
        </p:txBody>
      </p:sp>
      <p:sp>
        <p:nvSpPr>
          <p:cNvPr id="17" name="Rectangle 16">
            <a:extLst>
              <a:ext uri="{FF2B5EF4-FFF2-40B4-BE49-F238E27FC236}">
                <a16:creationId xmlns:a16="http://schemas.microsoft.com/office/drawing/2014/main" id="{FFC20A04-AC44-4D25-8B13-A4C0AD07A8DD}"/>
              </a:ext>
            </a:extLst>
          </p:cNvPr>
          <p:cNvSpPr/>
          <p:nvPr/>
        </p:nvSpPr>
        <p:spPr>
          <a:xfrm>
            <a:off x="5065714" y="4180360"/>
            <a:ext cx="769937" cy="258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342993">
              <a:defRPr/>
            </a:pPr>
            <a:r>
              <a:rPr lang="en-US" sz="2401" b="1" dirty="0">
                <a:solidFill>
                  <a:srgbClr val="6ECEB2">
                    <a:lumMod val="50000"/>
                  </a:srgbClr>
                </a:solidFill>
              </a:rPr>
              <a:t>73</a:t>
            </a:r>
            <a:r>
              <a:rPr lang="en-US" sz="1500" b="1" dirty="0">
                <a:solidFill>
                  <a:srgbClr val="6ECEB2">
                    <a:lumMod val="50000"/>
                  </a:srgbClr>
                </a:solidFill>
              </a:rPr>
              <a:t>%</a:t>
            </a:r>
          </a:p>
        </p:txBody>
      </p:sp>
      <p:sp>
        <p:nvSpPr>
          <p:cNvPr id="18" name="TextBox 36">
            <a:extLst>
              <a:ext uri="{FF2B5EF4-FFF2-40B4-BE49-F238E27FC236}">
                <a16:creationId xmlns:a16="http://schemas.microsoft.com/office/drawing/2014/main" id="{E6EC6E59-25DE-4AC2-8543-D54905E184FE}"/>
              </a:ext>
            </a:extLst>
          </p:cNvPr>
          <p:cNvSpPr txBox="1">
            <a:spLocks noChangeArrowheads="1"/>
          </p:cNvSpPr>
          <p:nvPr/>
        </p:nvSpPr>
        <p:spPr bwMode="auto">
          <a:xfrm>
            <a:off x="5788026" y="4607397"/>
            <a:ext cx="1770062" cy="1656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342993">
              <a:lnSpc>
                <a:spcPct val="95000"/>
              </a:lnSpc>
              <a:defRPr/>
            </a:pPr>
            <a:r>
              <a:rPr lang="en-US" altLang="en-US" dirty="0" err="1"/>
              <a:t>Réduction</a:t>
            </a:r>
            <a:r>
              <a:rPr lang="en-US" altLang="en-US" dirty="0"/>
              <a:t> du </a:t>
            </a:r>
            <a:r>
              <a:rPr lang="en-US" altLang="en-US" b="1" u="sng" dirty="0">
                <a:solidFill>
                  <a:srgbClr val="FF0000"/>
                </a:solidFill>
              </a:rPr>
              <a:t>CIN2/3+ </a:t>
            </a:r>
            <a:r>
              <a:rPr lang="en-US" altLang="en-US" dirty="0"/>
              <a:t>chez les </a:t>
            </a:r>
            <a:r>
              <a:rPr lang="en-US" altLang="en-US" dirty="0" err="1"/>
              <a:t>filles</a:t>
            </a:r>
            <a:r>
              <a:rPr lang="en-US" altLang="en-US" dirty="0"/>
              <a:t> </a:t>
            </a:r>
            <a:r>
              <a:rPr lang="en-US" altLang="en-US" dirty="0" err="1"/>
              <a:t>vaccinées</a:t>
            </a:r>
            <a:r>
              <a:rPr lang="en-US" altLang="en-US" dirty="0"/>
              <a:t> </a:t>
            </a:r>
            <a:r>
              <a:rPr lang="en-US" altLang="en-US" dirty="0" err="1"/>
              <a:t>vs</a:t>
            </a:r>
            <a:r>
              <a:rPr lang="en-US" altLang="en-US" dirty="0"/>
              <a:t> non </a:t>
            </a:r>
            <a:r>
              <a:rPr lang="en-US" altLang="en-US" dirty="0" err="1"/>
              <a:t>vaccinées</a:t>
            </a:r>
            <a:r>
              <a:rPr lang="en-US" altLang="en-US" dirty="0"/>
              <a:t> </a:t>
            </a:r>
            <a:r>
              <a:rPr lang="en-US" altLang="en-US" dirty="0" err="1"/>
              <a:t>nées</a:t>
            </a:r>
            <a:r>
              <a:rPr lang="en-US" altLang="en-US" dirty="0"/>
              <a:t> de  1993 </a:t>
            </a:r>
            <a:r>
              <a:rPr lang="en-US" altLang="en-US" dirty="0" err="1"/>
              <a:t>à</a:t>
            </a:r>
            <a:r>
              <a:rPr lang="en-US" altLang="en-US" dirty="0"/>
              <a:t> 1994  cohort.</a:t>
            </a:r>
          </a:p>
        </p:txBody>
      </p:sp>
      <p:sp>
        <p:nvSpPr>
          <p:cNvPr id="19" name="Freeform 42"/>
          <p:cNvSpPr>
            <a:spLocks/>
          </p:cNvSpPr>
          <p:nvPr/>
        </p:nvSpPr>
        <p:spPr bwMode="auto">
          <a:xfrm>
            <a:off x="5146675" y="4691535"/>
            <a:ext cx="477838" cy="625475"/>
          </a:xfrm>
          <a:custGeom>
            <a:avLst/>
            <a:gdLst>
              <a:gd name="T0" fmla="*/ 167371 w 1287527"/>
              <a:gd name="T1" fmla="*/ 0 h 1966067"/>
              <a:gd name="T2" fmla="*/ 303114 w 1287527"/>
              <a:gd name="T3" fmla="*/ 0 h 1966067"/>
              <a:gd name="T4" fmla="*/ 315840 w 1287527"/>
              <a:gd name="T5" fmla="*/ 10909 h 1966067"/>
              <a:gd name="T6" fmla="*/ 315840 w 1287527"/>
              <a:gd name="T7" fmla="*/ 420777 h 1966067"/>
              <a:gd name="T8" fmla="*/ 389228 w 1287527"/>
              <a:gd name="T9" fmla="*/ 357868 h 1966067"/>
              <a:gd name="T10" fmla="*/ 409618 w 1287527"/>
              <a:gd name="T11" fmla="*/ 357868 h 1966067"/>
              <a:gd name="T12" fmla="*/ 473615 w 1287527"/>
              <a:gd name="T13" fmla="*/ 412728 h 1966067"/>
              <a:gd name="T14" fmla="*/ 473615 w 1287527"/>
              <a:gd name="T15" fmla="*/ 430206 h 1966067"/>
              <a:gd name="T16" fmla="*/ 250042 w 1287527"/>
              <a:gd name="T17" fmla="*/ 621855 h 1966067"/>
              <a:gd name="T18" fmla="*/ 239847 w 1287527"/>
              <a:gd name="T19" fmla="*/ 625475 h 1966067"/>
              <a:gd name="T20" fmla="*/ 238919 w 1287527"/>
              <a:gd name="T21" fmla="*/ 625145 h 1966067"/>
              <a:gd name="T22" fmla="*/ 237991 w 1287527"/>
              <a:gd name="T23" fmla="*/ 625475 h 1966067"/>
              <a:gd name="T24" fmla="*/ 227796 w 1287527"/>
              <a:gd name="T25" fmla="*/ 621855 h 1966067"/>
              <a:gd name="T26" fmla="*/ 4223 w 1287527"/>
              <a:gd name="T27" fmla="*/ 430206 h 1966067"/>
              <a:gd name="T28" fmla="*/ 4223 w 1287527"/>
              <a:gd name="T29" fmla="*/ 412728 h 1966067"/>
              <a:gd name="T30" fmla="*/ 68220 w 1287527"/>
              <a:gd name="T31" fmla="*/ 357868 h 1966067"/>
              <a:gd name="T32" fmla="*/ 88610 w 1287527"/>
              <a:gd name="T33" fmla="*/ 357868 h 1966067"/>
              <a:gd name="T34" fmla="*/ 154644 w 1287527"/>
              <a:gd name="T35" fmla="*/ 414473 h 1966067"/>
              <a:gd name="T36" fmla="*/ 154644 w 1287527"/>
              <a:gd name="T37" fmla="*/ 10909 h 1966067"/>
              <a:gd name="T38" fmla="*/ 167371 w 1287527"/>
              <a:gd name="T39" fmla="*/ 0 h 19660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87527" h="1966067">
                <a:moveTo>
                  <a:pt x="450978" y="0"/>
                </a:moveTo>
                <a:lnTo>
                  <a:pt x="816736" y="0"/>
                </a:lnTo>
                <a:cubicBezTo>
                  <a:pt x="835674" y="0"/>
                  <a:pt x="851027" y="15353"/>
                  <a:pt x="851027" y="34291"/>
                </a:cubicBezTo>
                <a:lnTo>
                  <a:pt x="851027" y="1322635"/>
                </a:lnTo>
                <a:lnTo>
                  <a:pt x="1048769" y="1124894"/>
                </a:lnTo>
                <a:cubicBezTo>
                  <a:pt x="1063940" y="1109723"/>
                  <a:pt x="1088537" y="1109723"/>
                  <a:pt x="1103708" y="1124894"/>
                </a:cubicBezTo>
                <a:lnTo>
                  <a:pt x="1276149" y="1297334"/>
                </a:lnTo>
                <a:cubicBezTo>
                  <a:pt x="1291320" y="1312505"/>
                  <a:pt x="1291320" y="1337103"/>
                  <a:pt x="1276149" y="1352274"/>
                </a:cubicBezTo>
                <a:lnTo>
                  <a:pt x="673734" y="1954689"/>
                </a:lnTo>
                <a:cubicBezTo>
                  <a:pt x="666148" y="1962274"/>
                  <a:pt x="656206" y="1966067"/>
                  <a:pt x="646264" y="1966067"/>
                </a:cubicBezTo>
                <a:lnTo>
                  <a:pt x="643764" y="1965031"/>
                </a:lnTo>
                <a:lnTo>
                  <a:pt x="641264" y="1966067"/>
                </a:lnTo>
                <a:cubicBezTo>
                  <a:pt x="631321" y="1966067"/>
                  <a:pt x="621379" y="1962274"/>
                  <a:pt x="613794" y="1954689"/>
                </a:cubicBezTo>
                <a:lnTo>
                  <a:pt x="11378" y="1352274"/>
                </a:lnTo>
                <a:cubicBezTo>
                  <a:pt x="-3793" y="1337103"/>
                  <a:pt x="-3793" y="1312505"/>
                  <a:pt x="11378" y="1297334"/>
                </a:cubicBezTo>
                <a:lnTo>
                  <a:pt x="183819" y="1124894"/>
                </a:lnTo>
                <a:cubicBezTo>
                  <a:pt x="198990" y="1109723"/>
                  <a:pt x="223587" y="1109723"/>
                  <a:pt x="238758" y="1124894"/>
                </a:cubicBezTo>
                <a:lnTo>
                  <a:pt x="416687" y="1302822"/>
                </a:lnTo>
                <a:lnTo>
                  <a:pt x="416687" y="34291"/>
                </a:lnTo>
                <a:cubicBezTo>
                  <a:pt x="416687" y="15353"/>
                  <a:pt x="432040" y="0"/>
                  <a:pt x="450978" y="0"/>
                </a:cubicBezTo>
                <a:close/>
              </a:path>
            </a:pathLst>
          </a:custGeom>
          <a:solidFill>
            <a:srgbClr val="C00000"/>
          </a:solidFill>
          <a:ln>
            <a:noFill/>
          </a:ln>
          <a:effectLst>
            <a:outerShdw blurRad="279400" dist="139700" dir="2640000" algn="ctr" rotWithShape="0">
              <a:srgbClr val="000000">
                <a:alpha val="23000"/>
              </a:srgbClr>
            </a:outerShdw>
          </a:effectLst>
          <a:extLst>
            <a:ext uri="{91240B29-F687-4f45-9708-019B960494DF}">
              <a14:hiddenLine xmlns="" xmlns:a14="http://schemas.microsoft.com/office/drawing/2010/main" w="25400" cap="flat" cmpd="sng">
                <a:solidFill>
                  <a:srgbClr val="000000"/>
                </a:solidFill>
                <a:prstDash val="solid"/>
                <a:round/>
                <a:headEnd/>
                <a:tailEnd/>
              </a14:hiddenLine>
            </a:ext>
          </a:extLst>
        </p:spPr>
        <p:txBody>
          <a:bodyPr anchor="ctr"/>
          <a:lstStyle/>
          <a:p>
            <a:endParaRPr lang="fr-FR"/>
          </a:p>
        </p:txBody>
      </p:sp>
      <p:sp>
        <p:nvSpPr>
          <p:cNvPr id="21" name="Rectangle 20">
            <a:extLst>
              <a:ext uri="{FF2B5EF4-FFF2-40B4-BE49-F238E27FC236}">
                <a16:creationId xmlns:a16="http://schemas.microsoft.com/office/drawing/2014/main" id="{B0EE32D7-A0A6-F54E-9210-BC20687B7E87}"/>
              </a:ext>
            </a:extLst>
          </p:cNvPr>
          <p:cNvSpPr/>
          <p:nvPr/>
        </p:nvSpPr>
        <p:spPr>
          <a:xfrm>
            <a:off x="1648107" y="2376646"/>
            <a:ext cx="8582944" cy="677108"/>
          </a:xfrm>
          <a:prstGeom prst="rect">
            <a:avLst/>
          </a:prstGeom>
        </p:spPr>
        <p:txBody>
          <a:bodyPr wrap="square">
            <a:spAutoFit/>
          </a:bodyPr>
          <a:lstStyle/>
          <a:p>
            <a:pPr algn="ctr"/>
            <a:r>
              <a:rPr lang="en-US" sz="2000" b="1" dirty="0">
                <a:latin typeface="Arial Narrow" charset="0"/>
                <a:cs typeface="Arial Narrow" charset="0"/>
              </a:rPr>
              <a:t>Experiences de  </a:t>
            </a:r>
            <a:r>
              <a:rPr lang="en-US" sz="2000" b="1" dirty="0" err="1">
                <a:latin typeface="Arial Narrow" charset="0"/>
                <a:cs typeface="Arial Narrow" charset="0"/>
              </a:rPr>
              <a:t>l’Australie</a:t>
            </a:r>
            <a:r>
              <a:rPr lang="en-US" sz="2000" b="1" dirty="0">
                <a:latin typeface="Arial Narrow" charset="0"/>
                <a:cs typeface="Arial Narrow" charset="0"/>
              </a:rPr>
              <a:t>, du </a:t>
            </a:r>
            <a:r>
              <a:rPr lang="en-US" sz="2000" b="1" dirty="0" err="1">
                <a:latin typeface="Arial Narrow" charset="0"/>
                <a:cs typeface="Arial Narrow" charset="0"/>
              </a:rPr>
              <a:t>Danemarque</a:t>
            </a:r>
            <a:r>
              <a:rPr lang="en-US" sz="2000" b="1" dirty="0">
                <a:latin typeface="Arial Narrow" charset="0"/>
                <a:cs typeface="Arial Narrow" charset="0"/>
              </a:rPr>
              <a:t>, et de la Swede</a:t>
            </a:r>
            <a:r>
              <a:rPr lang="en-US" sz="2000" b="1" baseline="30000" dirty="0">
                <a:latin typeface="Arial Narrow" charset="0"/>
                <a:cs typeface="Arial Narrow" charset="0"/>
              </a:rPr>
              <a:t>1–4 </a:t>
            </a:r>
            <a:r>
              <a:rPr lang="en-US" sz="2000" b="1" dirty="0">
                <a:latin typeface="Arial Narrow" charset="0"/>
                <a:cs typeface="Arial Narrow" charset="0"/>
              </a:rPr>
              <a:t> </a:t>
            </a:r>
          </a:p>
          <a:p>
            <a:pPr algn="ctr"/>
            <a:r>
              <a:rPr lang="en-US" b="1" dirty="0">
                <a:latin typeface="Arial Narrow" charset="0"/>
                <a:cs typeface="Arial Narrow" charset="0"/>
              </a:rPr>
              <a:t>(vaccine quadrivalent 4vHPV) </a:t>
            </a:r>
            <a:endParaRPr lang="fr-FR" dirty="0"/>
          </a:p>
        </p:txBody>
      </p:sp>
      <p:sp>
        <p:nvSpPr>
          <p:cNvPr id="25" name="Titre 1">
            <a:extLst>
              <a:ext uri="{FF2B5EF4-FFF2-40B4-BE49-F238E27FC236}">
                <a16:creationId xmlns:a16="http://schemas.microsoft.com/office/drawing/2014/main" id="{CE274960-E66A-447F-73D9-9E8936DAC484}"/>
              </a:ext>
            </a:extLst>
          </p:cNvPr>
          <p:cNvSpPr txBox="1">
            <a:spLocks/>
          </p:cNvSpPr>
          <p:nvPr/>
        </p:nvSpPr>
        <p:spPr>
          <a:xfrm>
            <a:off x="100014" y="108031"/>
            <a:ext cx="12091986" cy="761036"/>
          </a:xfrm>
          <a:prstGeom prst="rect">
            <a:avLst/>
          </a:prstGeom>
          <a:solidFill>
            <a:schemeClr val="accent1">
              <a:lumMod val="40000"/>
              <a:lumOff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EFFICACITE SUR LES ANOMALIES DU FROTTIS   </a:t>
            </a:r>
            <a:br>
              <a:rPr lang="fr-FR" sz="3200" b="1" dirty="0">
                <a:latin typeface="Tahoma" panose="020B0604030504040204" pitchFamily="34" charset="0"/>
                <a:ea typeface="Tahoma" panose="020B0604030504040204" pitchFamily="34" charset="0"/>
                <a:cs typeface="Tahoma" panose="020B0604030504040204" pitchFamily="34" charset="0"/>
              </a:rPr>
            </a:br>
            <a:endParaRPr lang="fr-FR" sz="3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39322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a:srcRect t="14427" r="40469" b="14427"/>
          <a:stretch/>
        </p:blipFill>
        <p:spPr>
          <a:xfrm>
            <a:off x="1632094" y="1606803"/>
            <a:ext cx="5485725" cy="5112915"/>
          </a:xfrm>
        </p:spPr>
      </p:pic>
      <p:pic>
        <p:nvPicPr>
          <p:cNvPr id="7" name="Espace réservé du contenu 3"/>
          <p:cNvPicPr>
            <a:picLocks noChangeAspect="1"/>
          </p:cNvPicPr>
          <p:nvPr/>
        </p:nvPicPr>
        <p:blipFill rotWithShape="1">
          <a:blip r:embed="rId3"/>
          <a:srcRect l="59197" t="14427" b="14427"/>
          <a:stretch/>
        </p:blipFill>
        <p:spPr>
          <a:xfrm>
            <a:off x="7117818" y="1613275"/>
            <a:ext cx="3760006" cy="5112915"/>
          </a:xfrm>
          <a:prstGeom prst="rect">
            <a:avLst/>
          </a:prstGeom>
        </p:spPr>
      </p:pic>
      <p:sp>
        <p:nvSpPr>
          <p:cNvPr id="2" name="Rectangle 1">
            <a:extLst>
              <a:ext uri="{FF2B5EF4-FFF2-40B4-BE49-F238E27FC236}">
                <a16:creationId xmlns:a16="http://schemas.microsoft.com/office/drawing/2014/main" id="{1D7B4022-75D1-2244-AA00-F5BCE54C67CC}"/>
              </a:ext>
            </a:extLst>
          </p:cNvPr>
          <p:cNvSpPr/>
          <p:nvPr/>
        </p:nvSpPr>
        <p:spPr>
          <a:xfrm>
            <a:off x="1841375" y="2109897"/>
            <a:ext cx="1509262" cy="461665"/>
          </a:xfrm>
          <a:prstGeom prst="rect">
            <a:avLst/>
          </a:prstGeom>
          <a:solidFill>
            <a:schemeClr val="accent1">
              <a:lumMod val="40000"/>
              <a:lumOff val="60000"/>
            </a:schemeClr>
          </a:solidFill>
        </p:spPr>
        <p:txBody>
          <a:bodyPr wrap="square">
            <a:spAutoFit/>
          </a:bodyPr>
          <a:lstStyle/>
          <a:p>
            <a:r>
              <a:rPr lang="fr-FR" sz="2400" b="1" dirty="0"/>
              <a:t>HOMME</a:t>
            </a:r>
          </a:p>
        </p:txBody>
      </p:sp>
      <p:sp>
        <p:nvSpPr>
          <p:cNvPr id="13" name="Rectangle 12">
            <a:extLst>
              <a:ext uri="{FF2B5EF4-FFF2-40B4-BE49-F238E27FC236}">
                <a16:creationId xmlns:a16="http://schemas.microsoft.com/office/drawing/2014/main" id="{451EBE1A-4D7D-5F44-8C88-832A777861C4}"/>
              </a:ext>
            </a:extLst>
          </p:cNvPr>
          <p:cNvSpPr/>
          <p:nvPr/>
        </p:nvSpPr>
        <p:spPr>
          <a:xfrm>
            <a:off x="5355604" y="2061651"/>
            <a:ext cx="1762215" cy="461665"/>
          </a:xfrm>
          <a:prstGeom prst="rect">
            <a:avLst/>
          </a:prstGeom>
          <a:solidFill>
            <a:schemeClr val="accent1">
              <a:lumMod val="40000"/>
              <a:lumOff val="60000"/>
            </a:schemeClr>
          </a:solidFill>
        </p:spPr>
        <p:txBody>
          <a:bodyPr wrap="square">
            <a:spAutoFit/>
          </a:bodyPr>
          <a:lstStyle/>
          <a:p>
            <a:r>
              <a:rPr lang="fr-FR" sz="2400" b="1" dirty="0"/>
              <a:t>COMMUN</a:t>
            </a:r>
          </a:p>
        </p:txBody>
      </p:sp>
      <p:sp>
        <p:nvSpPr>
          <p:cNvPr id="14" name="Rectangle 13">
            <a:extLst>
              <a:ext uri="{FF2B5EF4-FFF2-40B4-BE49-F238E27FC236}">
                <a16:creationId xmlns:a16="http://schemas.microsoft.com/office/drawing/2014/main" id="{7CE2D7FB-0D48-8C4F-BB61-EA2CAA78CA71}"/>
              </a:ext>
            </a:extLst>
          </p:cNvPr>
          <p:cNvSpPr/>
          <p:nvPr/>
        </p:nvSpPr>
        <p:spPr>
          <a:xfrm>
            <a:off x="9160295" y="2072369"/>
            <a:ext cx="1226457" cy="461665"/>
          </a:xfrm>
          <a:prstGeom prst="rect">
            <a:avLst/>
          </a:prstGeom>
          <a:solidFill>
            <a:schemeClr val="accent1">
              <a:lumMod val="40000"/>
              <a:lumOff val="60000"/>
            </a:schemeClr>
          </a:solidFill>
        </p:spPr>
        <p:txBody>
          <a:bodyPr wrap="square">
            <a:spAutoFit/>
          </a:bodyPr>
          <a:lstStyle/>
          <a:p>
            <a:r>
              <a:rPr lang="fr-FR" sz="2400" b="1" dirty="0"/>
              <a:t>FEMME</a:t>
            </a:r>
          </a:p>
        </p:txBody>
      </p:sp>
      <p:sp>
        <p:nvSpPr>
          <p:cNvPr id="15" name="Rectangle 14">
            <a:extLst>
              <a:ext uri="{FF2B5EF4-FFF2-40B4-BE49-F238E27FC236}">
                <a16:creationId xmlns:a16="http://schemas.microsoft.com/office/drawing/2014/main" id="{9AFA714B-63C1-8043-ABE1-AEDCF32A5E92}"/>
              </a:ext>
            </a:extLst>
          </p:cNvPr>
          <p:cNvSpPr/>
          <p:nvPr/>
        </p:nvSpPr>
        <p:spPr>
          <a:xfrm>
            <a:off x="1866901" y="4381366"/>
            <a:ext cx="1629227" cy="369332"/>
          </a:xfrm>
          <a:prstGeom prst="rect">
            <a:avLst/>
          </a:prstGeom>
          <a:solidFill>
            <a:schemeClr val="bg1"/>
          </a:solidFill>
        </p:spPr>
        <p:txBody>
          <a:bodyPr wrap="square">
            <a:spAutoFit/>
          </a:bodyPr>
          <a:lstStyle/>
          <a:p>
            <a:r>
              <a:rPr lang="fr-FR" b="1" dirty="0"/>
              <a:t>CANCER PENIS</a:t>
            </a:r>
          </a:p>
        </p:txBody>
      </p:sp>
      <p:sp>
        <p:nvSpPr>
          <p:cNvPr id="16" name="Rectangle 15">
            <a:extLst>
              <a:ext uri="{FF2B5EF4-FFF2-40B4-BE49-F238E27FC236}">
                <a16:creationId xmlns:a16="http://schemas.microsoft.com/office/drawing/2014/main" id="{423269F7-7D52-C04D-A7F7-9D9A11813EDA}"/>
              </a:ext>
            </a:extLst>
          </p:cNvPr>
          <p:cNvSpPr/>
          <p:nvPr/>
        </p:nvSpPr>
        <p:spPr>
          <a:xfrm>
            <a:off x="5126506" y="2571561"/>
            <a:ext cx="2408466" cy="369332"/>
          </a:xfrm>
          <a:prstGeom prst="rect">
            <a:avLst/>
          </a:prstGeom>
          <a:solidFill>
            <a:schemeClr val="bg1"/>
          </a:solidFill>
        </p:spPr>
        <p:txBody>
          <a:bodyPr wrap="square">
            <a:spAutoFit/>
          </a:bodyPr>
          <a:lstStyle/>
          <a:p>
            <a:r>
              <a:rPr lang="fr-FR" b="1" dirty="0"/>
              <a:t>CANCER OROPHARYNX</a:t>
            </a:r>
          </a:p>
        </p:txBody>
      </p:sp>
      <p:sp>
        <p:nvSpPr>
          <p:cNvPr id="17" name="Rectangle 16">
            <a:extLst>
              <a:ext uri="{FF2B5EF4-FFF2-40B4-BE49-F238E27FC236}">
                <a16:creationId xmlns:a16="http://schemas.microsoft.com/office/drawing/2014/main" id="{52AE0D63-009C-7C4C-AA36-D9D6C92B9EC3}"/>
              </a:ext>
            </a:extLst>
          </p:cNvPr>
          <p:cNvSpPr/>
          <p:nvPr/>
        </p:nvSpPr>
        <p:spPr>
          <a:xfrm>
            <a:off x="5324068" y="4735326"/>
            <a:ext cx="1591082" cy="369332"/>
          </a:xfrm>
          <a:prstGeom prst="rect">
            <a:avLst/>
          </a:prstGeom>
          <a:solidFill>
            <a:schemeClr val="bg1"/>
          </a:solidFill>
        </p:spPr>
        <p:txBody>
          <a:bodyPr wrap="square">
            <a:spAutoFit/>
          </a:bodyPr>
          <a:lstStyle/>
          <a:p>
            <a:r>
              <a:rPr lang="fr-FR" b="1" dirty="0"/>
              <a:t>CONDYLOMES</a:t>
            </a:r>
          </a:p>
        </p:txBody>
      </p:sp>
      <p:sp>
        <p:nvSpPr>
          <p:cNvPr id="18" name="Rectangle 17">
            <a:extLst>
              <a:ext uri="{FF2B5EF4-FFF2-40B4-BE49-F238E27FC236}">
                <a16:creationId xmlns:a16="http://schemas.microsoft.com/office/drawing/2014/main" id="{D8098C62-AF2D-D345-90C0-B21F58911AF5}"/>
              </a:ext>
            </a:extLst>
          </p:cNvPr>
          <p:cNvSpPr/>
          <p:nvPr/>
        </p:nvSpPr>
        <p:spPr>
          <a:xfrm>
            <a:off x="5385122" y="4224718"/>
            <a:ext cx="1585738" cy="369332"/>
          </a:xfrm>
          <a:prstGeom prst="rect">
            <a:avLst/>
          </a:prstGeom>
          <a:solidFill>
            <a:schemeClr val="bg1"/>
          </a:solidFill>
        </p:spPr>
        <p:txBody>
          <a:bodyPr wrap="square">
            <a:spAutoFit/>
          </a:bodyPr>
          <a:lstStyle/>
          <a:p>
            <a:r>
              <a:rPr lang="fr-FR" b="1" dirty="0"/>
              <a:t>CANCER ANAL</a:t>
            </a:r>
          </a:p>
        </p:txBody>
      </p:sp>
      <p:sp>
        <p:nvSpPr>
          <p:cNvPr id="19" name="Rectangle 18">
            <a:extLst>
              <a:ext uri="{FF2B5EF4-FFF2-40B4-BE49-F238E27FC236}">
                <a16:creationId xmlns:a16="http://schemas.microsoft.com/office/drawing/2014/main" id="{76DAEE45-D314-F348-9B18-B88EB1DD9008}"/>
              </a:ext>
            </a:extLst>
          </p:cNvPr>
          <p:cNvSpPr/>
          <p:nvPr/>
        </p:nvSpPr>
        <p:spPr>
          <a:xfrm>
            <a:off x="8739362" y="4066839"/>
            <a:ext cx="1928638" cy="369332"/>
          </a:xfrm>
          <a:prstGeom prst="rect">
            <a:avLst/>
          </a:prstGeom>
          <a:solidFill>
            <a:schemeClr val="bg1"/>
          </a:solidFill>
        </p:spPr>
        <p:txBody>
          <a:bodyPr wrap="square">
            <a:spAutoFit/>
          </a:bodyPr>
          <a:lstStyle/>
          <a:p>
            <a:r>
              <a:rPr lang="fr-FR" b="1" dirty="0"/>
              <a:t>CANCER CERVICAL</a:t>
            </a:r>
          </a:p>
        </p:txBody>
      </p:sp>
      <p:sp>
        <p:nvSpPr>
          <p:cNvPr id="20" name="Rectangle 19">
            <a:extLst>
              <a:ext uri="{FF2B5EF4-FFF2-40B4-BE49-F238E27FC236}">
                <a16:creationId xmlns:a16="http://schemas.microsoft.com/office/drawing/2014/main" id="{81C58A7E-6ED6-4A42-AD41-73BF6359F367}"/>
              </a:ext>
            </a:extLst>
          </p:cNvPr>
          <p:cNvSpPr/>
          <p:nvPr/>
        </p:nvSpPr>
        <p:spPr>
          <a:xfrm>
            <a:off x="8804145" y="4551877"/>
            <a:ext cx="1928638" cy="646331"/>
          </a:xfrm>
          <a:prstGeom prst="rect">
            <a:avLst/>
          </a:prstGeom>
          <a:solidFill>
            <a:schemeClr val="bg1"/>
          </a:solidFill>
        </p:spPr>
        <p:txBody>
          <a:bodyPr wrap="square">
            <a:spAutoFit/>
          </a:bodyPr>
          <a:lstStyle/>
          <a:p>
            <a:r>
              <a:rPr lang="fr-FR" b="1" dirty="0"/>
              <a:t>CANCER VULVE &amp; VAGIN</a:t>
            </a:r>
          </a:p>
        </p:txBody>
      </p:sp>
      <p:sp>
        <p:nvSpPr>
          <p:cNvPr id="21" name="Rectangle 20">
            <a:extLst>
              <a:ext uri="{FF2B5EF4-FFF2-40B4-BE49-F238E27FC236}">
                <a16:creationId xmlns:a16="http://schemas.microsoft.com/office/drawing/2014/main" id="{EEF9F93F-A9EB-C843-AE4C-AE28206860F3}"/>
              </a:ext>
            </a:extLst>
          </p:cNvPr>
          <p:cNvSpPr/>
          <p:nvPr/>
        </p:nvSpPr>
        <p:spPr>
          <a:xfrm>
            <a:off x="8810871" y="5218982"/>
            <a:ext cx="1928638" cy="646331"/>
          </a:xfrm>
          <a:prstGeom prst="rect">
            <a:avLst/>
          </a:prstGeom>
          <a:solidFill>
            <a:schemeClr val="bg1"/>
          </a:solidFill>
        </p:spPr>
        <p:txBody>
          <a:bodyPr wrap="square">
            <a:spAutoFit/>
          </a:bodyPr>
          <a:lstStyle/>
          <a:p>
            <a:r>
              <a:rPr lang="fr-FR" b="1" dirty="0"/>
              <a:t> DYSPLASIE CERVICALE</a:t>
            </a:r>
          </a:p>
        </p:txBody>
      </p:sp>
      <p:sp>
        <p:nvSpPr>
          <p:cNvPr id="22" name="Rectangle 21">
            <a:extLst>
              <a:ext uri="{FF2B5EF4-FFF2-40B4-BE49-F238E27FC236}">
                <a16:creationId xmlns:a16="http://schemas.microsoft.com/office/drawing/2014/main" id="{340535E5-F3F4-DB47-BCEB-744C1BB9EDFE}"/>
              </a:ext>
            </a:extLst>
          </p:cNvPr>
          <p:cNvSpPr/>
          <p:nvPr/>
        </p:nvSpPr>
        <p:spPr>
          <a:xfrm>
            <a:off x="5207448" y="3106381"/>
            <a:ext cx="1928638" cy="646331"/>
          </a:xfrm>
          <a:prstGeom prst="rect">
            <a:avLst/>
          </a:prstGeom>
          <a:solidFill>
            <a:schemeClr val="bg1"/>
          </a:solidFill>
        </p:spPr>
        <p:txBody>
          <a:bodyPr wrap="square">
            <a:spAutoFit/>
          </a:bodyPr>
          <a:lstStyle/>
          <a:p>
            <a:pPr algn="ctr"/>
            <a:r>
              <a:rPr lang="fr-FR" b="1" dirty="0"/>
              <a:t>PAPILLOMATOSE RESPIRATOIRE</a:t>
            </a:r>
          </a:p>
        </p:txBody>
      </p:sp>
      <p:sp>
        <p:nvSpPr>
          <p:cNvPr id="3" name="Espace réservé du numéro de diapositive 2"/>
          <p:cNvSpPr>
            <a:spLocks noGrp="1"/>
          </p:cNvSpPr>
          <p:nvPr>
            <p:ph type="sldNum" sz="quarter" idx="12"/>
          </p:nvPr>
        </p:nvSpPr>
        <p:spPr/>
        <p:txBody>
          <a:bodyPr/>
          <a:lstStyle/>
          <a:p>
            <a:fld id="{40443384-7D2B-3147-BE88-5386435978A8}" type="slidenum">
              <a:rPr lang="fr-FR" smtClean="0"/>
              <a:t>2</a:t>
            </a:fld>
            <a:endParaRPr lang="fr-FR"/>
          </a:p>
        </p:txBody>
      </p:sp>
      <p:sp>
        <p:nvSpPr>
          <p:cNvPr id="6" name="ZoneTexte 5">
            <a:extLst>
              <a:ext uri="{FF2B5EF4-FFF2-40B4-BE49-F238E27FC236}">
                <a16:creationId xmlns:a16="http://schemas.microsoft.com/office/drawing/2014/main" id="{10750525-538F-1AE6-2177-D197B3062F72}"/>
              </a:ext>
            </a:extLst>
          </p:cNvPr>
          <p:cNvSpPr txBox="1"/>
          <p:nvPr/>
        </p:nvSpPr>
        <p:spPr>
          <a:xfrm>
            <a:off x="0" y="0"/>
            <a:ext cx="12107119"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FARDEAU DES PAPILLOMAVIRUS HUMAINS</a:t>
            </a:r>
          </a:p>
        </p:txBody>
      </p:sp>
    </p:spTree>
    <p:extLst>
      <p:ext uri="{BB962C8B-B14F-4D97-AF65-F5344CB8AC3E}">
        <p14:creationId xmlns:p14="http://schemas.microsoft.com/office/powerpoint/2010/main" val="46105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BB9B111-16EC-A922-781F-5AE489140070}"/>
              </a:ext>
            </a:extLst>
          </p:cNvPr>
          <p:cNvSpPr>
            <a:spLocks noGrp="1"/>
          </p:cNvSpPr>
          <p:nvPr>
            <p:ph type="sldNum" sz="quarter" idx="12"/>
          </p:nvPr>
        </p:nvSpPr>
        <p:spPr>
          <a:xfrm>
            <a:off x="7981950" y="6356351"/>
            <a:ext cx="2057400" cy="365125"/>
          </a:xfrm>
        </p:spPr>
        <p:txBody>
          <a:bodyPr>
            <a:normAutofit/>
          </a:bodyPr>
          <a:lstStyle/>
          <a:p>
            <a:pPr>
              <a:spcAft>
                <a:spcPts val="600"/>
              </a:spcAft>
            </a:pPr>
            <a:fld id="{40443384-7D2B-3147-BE88-5386435978A8}" type="slidenum">
              <a:rPr lang="fr-FR" smtClean="0"/>
              <a:pPr>
                <a:spcAft>
                  <a:spcPts val="600"/>
                </a:spcAft>
              </a:pPr>
              <a:t>29</a:t>
            </a:fld>
            <a:endParaRPr lang="fr-FR"/>
          </a:p>
        </p:txBody>
      </p:sp>
      <p:pic>
        <p:nvPicPr>
          <p:cNvPr id="8" name="Image 7">
            <a:extLst>
              <a:ext uri="{FF2B5EF4-FFF2-40B4-BE49-F238E27FC236}">
                <a16:creationId xmlns:a16="http://schemas.microsoft.com/office/drawing/2014/main" id="{2DA3DFA6-5A89-BC2E-839D-8B23257F8C20}"/>
              </a:ext>
            </a:extLst>
          </p:cNvPr>
          <p:cNvPicPr>
            <a:picLocks noChangeAspect="1"/>
          </p:cNvPicPr>
          <p:nvPr/>
        </p:nvPicPr>
        <p:blipFill rotWithShape="1">
          <a:blip r:embed="rId2"/>
          <a:srcRect t="90558"/>
          <a:stretch/>
        </p:blipFill>
        <p:spPr>
          <a:xfrm>
            <a:off x="1869927" y="6066406"/>
            <a:ext cx="8452146" cy="736924"/>
          </a:xfrm>
          <a:prstGeom prst="rect">
            <a:avLst/>
          </a:prstGeom>
        </p:spPr>
      </p:pic>
      <p:pic>
        <p:nvPicPr>
          <p:cNvPr id="9" name="Image 8">
            <a:extLst>
              <a:ext uri="{FF2B5EF4-FFF2-40B4-BE49-F238E27FC236}">
                <a16:creationId xmlns:a16="http://schemas.microsoft.com/office/drawing/2014/main" id="{80D7A0D5-D0AD-AD8F-CDD7-52FAD7C1BC00}"/>
              </a:ext>
            </a:extLst>
          </p:cNvPr>
          <p:cNvPicPr>
            <a:picLocks noChangeAspect="1"/>
          </p:cNvPicPr>
          <p:nvPr/>
        </p:nvPicPr>
        <p:blipFill rotWithShape="1">
          <a:blip r:embed="rId2"/>
          <a:srcRect l="25376" t="2348" r="1" b="13438"/>
          <a:stretch/>
        </p:blipFill>
        <p:spPr>
          <a:xfrm>
            <a:off x="3528389" y="1271202"/>
            <a:ext cx="6322293" cy="4397453"/>
          </a:xfrm>
          <a:prstGeom prst="rect">
            <a:avLst/>
          </a:prstGeom>
        </p:spPr>
      </p:pic>
      <p:pic>
        <p:nvPicPr>
          <p:cNvPr id="11" name="Image 10">
            <a:extLst>
              <a:ext uri="{FF2B5EF4-FFF2-40B4-BE49-F238E27FC236}">
                <a16:creationId xmlns:a16="http://schemas.microsoft.com/office/drawing/2014/main" id="{7B45D1D2-A5EB-E92B-8938-D5816539ABA0}"/>
              </a:ext>
            </a:extLst>
          </p:cNvPr>
          <p:cNvPicPr>
            <a:picLocks noChangeAspect="1"/>
          </p:cNvPicPr>
          <p:nvPr/>
        </p:nvPicPr>
        <p:blipFill>
          <a:blip r:embed="rId3"/>
          <a:stretch>
            <a:fillRect/>
          </a:stretch>
        </p:blipFill>
        <p:spPr>
          <a:xfrm>
            <a:off x="1680177" y="1231412"/>
            <a:ext cx="2029084" cy="2197589"/>
          </a:xfrm>
          <a:prstGeom prst="rect">
            <a:avLst/>
          </a:prstGeom>
        </p:spPr>
      </p:pic>
      <p:sp>
        <p:nvSpPr>
          <p:cNvPr id="15" name="ZoneTexte 14">
            <a:extLst>
              <a:ext uri="{FF2B5EF4-FFF2-40B4-BE49-F238E27FC236}">
                <a16:creationId xmlns:a16="http://schemas.microsoft.com/office/drawing/2014/main" id="{102170AE-4FDF-00E1-D9E4-69B0F4648667}"/>
              </a:ext>
            </a:extLst>
          </p:cNvPr>
          <p:cNvSpPr txBox="1"/>
          <p:nvPr/>
        </p:nvSpPr>
        <p:spPr>
          <a:xfrm>
            <a:off x="1869928" y="5540525"/>
            <a:ext cx="5775867" cy="369332"/>
          </a:xfrm>
          <a:prstGeom prst="rect">
            <a:avLst/>
          </a:prstGeom>
          <a:solidFill>
            <a:schemeClr val="accent1">
              <a:lumMod val="40000"/>
              <a:lumOff val="60000"/>
            </a:schemeClr>
          </a:solidFill>
        </p:spPr>
        <p:txBody>
          <a:bodyPr wrap="square">
            <a:spAutoFit/>
          </a:bodyPr>
          <a:lstStyle/>
          <a:p>
            <a:r>
              <a:rPr lang="nl-NL" dirty="0" err="1"/>
              <a:t>Machalek</a:t>
            </a:r>
            <a:r>
              <a:rPr lang="nl-NL" dirty="0"/>
              <a:t> DA &amp; al. J Infect Dis 2018;217(10):1590-1600</a:t>
            </a:r>
            <a:endParaRPr lang="fr-FR" dirty="0"/>
          </a:p>
        </p:txBody>
      </p:sp>
      <p:sp>
        <p:nvSpPr>
          <p:cNvPr id="16" name="Rectangle 77">
            <a:extLst>
              <a:ext uri="{FF2B5EF4-FFF2-40B4-BE49-F238E27FC236}">
                <a16:creationId xmlns:a16="http://schemas.microsoft.com/office/drawing/2014/main" id="{1075D3CA-9BF4-8663-3193-D1D67C562A34}"/>
              </a:ext>
            </a:extLst>
          </p:cNvPr>
          <p:cNvSpPr>
            <a:spLocks noChangeArrowheads="1"/>
          </p:cNvSpPr>
          <p:nvPr/>
        </p:nvSpPr>
        <p:spPr bwMode="auto">
          <a:xfrm rot="19678015">
            <a:off x="8668205" y="1480699"/>
            <a:ext cx="1976823" cy="584775"/>
          </a:xfrm>
          <a:prstGeom prst="rect">
            <a:avLst/>
          </a:prstGeom>
          <a:solidFill>
            <a:srgbClr val="99D8FF"/>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957263"/>
            <a:r>
              <a:rPr lang="en-US" sz="3200" b="1" dirty="0">
                <a:solidFill>
                  <a:srgbClr val="FF3300"/>
                </a:solidFill>
                <a:latin typeface="Calibri" charset="0"/>
                <a:cs typeface="Arial" charset="0"/>
              </a:rPr>
              <a:t>2007-2015</a:t>
            </a:r>
            <a:endParaRPr lang="fr-FR" sz="3200" b="1" dirty="0">
              <a:solidFill>
                <a:srgbClr val="FF3300"/>
              </a:solidFill>
              <a:latin typeface="Calibri" charset="0"/>
              <a:cs typeface="Arial" charset="0"/>
            </a:endParaRPr>
          </a:p>
        </p:txBody>
      </p:sp>
      <p:sp>
        <p:nvSpPr>
          <p:cNvPr id="3" name="Titre 1">
            <a:extLst>
              <a:ext uri="{FF2B5EF4-FFF2-40B4-BE49-F238E27FC236}">
                <a16:creationId xmlns:a16="http://schemas.microsoft.com/office/drawing/2014/main" id="{E7D4F3F4-EEA4-9EAB-4954-B126C18F6C6F}"/>
              </a:ext>
            </a:extLst>
          </p:cNvPr>
          <p:cNvSpPr txBox="1">
            <a:spLocks/>
          </p:cNvSpPr>
          <p:nvPr/>
        </p:nvSpPr>
        <p:spPr>
          <a:xfrm>
            <a:off x="100013" y="155618"/>
            <a:ext cx="12091987" cy="619248"/>
          </a:xfrm>
          <a:prstGeom prst="rect">
            <a:avLst/>
          </a:prstGeom>
          <a:solidFill>
            <a:schemeClr val="accent1">
              <a:lumMod val="40000"/>
              <a:lumOff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EFFICACITE DU VACCINALE (EV) A 10  ANS </a:t>
            </a:r>
          </a:p>
        </p:txBody>
      </p:sp>
    </p:spTree>
    <p:extLst>
      <p:ext uri="{BB962C8B-B14F-4D97-AF65-F5344CB8AC3E}">
        <p14:creationId xmlns:p14="http://schemas.microsoft.com/office/powerpoint/2010/main" val="2767946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B75C16F-CAD2-742A-98EF-85B4388FCA1E}"/>
              </a:ext>
            </a:extLst>
          </p:cNvPr>
          <p:cNvSpPr>
            <a:spLocks noGrp="1"/>
          </p:cNvSpPr>
          <p:nvPr>
            <p:ph type="sldNum" sz="quarter" idx="12"/>
          </p:nvPr>
        </p:nvSpPr>
        <p:spPr/>
        <p:txBody>
          <a:bodyPr/>
          <a:lstStyle/>
          <a:p>
            <a:fld id="{40443384-7D2B-3147-BE88-5386435978A8}" type="slidenum">
              <a:rPr lang="fr-FR" smtClean="0"/>
              <a:t>30</a:t>
            </a:fld>
            <a:endParaRPr lang="fr-FR"/>
          </a:p>
        </p:txBody>
      </p:sp>
      <p:pic>
        <p:nvPicPr>
          <p:cNvPr id="4" name="Image 3">
            <a:extLst>
              <a:ext uri="{FF2B5EF4-FFF2-40B4-BE49-F238E27FC236}">
                <a16:creationId xmlns:a16="http://schemas.microsoft.com/office/drawing/2014/main" id="{7E9833AD-3C1B-D48D-D4FC-87B0DF3B93EA}"/>
              </a:ext>
            </a:extLst>
          </p:cNvPr>
          <p:cNvPicPr>
            <a:picLocks noChangeAspect="1"/>
          </p:cNvPicPr>
          <p:nvPr/>
        </p:nvPicPr>
        <p:blipFill rotWithShape="1">
          <a:blip r:embed="rId2"/>
          <a:srcRect t="4466"/>
          <a:stretch/>
        </p:blipFill>
        <p:spPr>
          <a:xfrm>
            <a:off x="1300164" y="1295843"/>
            <a:ext cx="9124464" cy="5425632"/>
          </a:xfrm>
          <a:prstGeom prst="rect">
            <a:avLst/>
          </a:prstGeom>
        </p:spPr>
      </p:pic>
      <p:sp>
        <p:nvSpPr>
          <p:cNvPr id="6" name="ZoneTexte 5">
            <a:extLst>
              <a:ext uri="{FF2B5EF4-FFF2-40B4-BE49-F238E27FC236}">
                <a16:creationId xmlns:a16="http://schemas.microsoft.com/office/drawing/2014/main" id="{89C5038A-4FB1-AA87-B963-36F497AA6BB0}"/>
              </a:ext>
            </a:extLst>
          </p:cNvPr>
          <p:cNvSpPr txBox="1"/>
          <p:nvPr/>
        </p:nvSpPr>
        <p:spPr>
          <a:xfrm>
            <a:off x="3904283" y="6452986"/>
            <a:ext cx="4996911" cy="369332"/>
          </a:xfrm>
          <a:prstGeom prst="rect">
            <a:avLst/>
          </a:prstGeom>
          <a:solidFill>
            <a:schemeClr val="tx2">
              <a:lumMod val="20000"/>
              <a:lumOff val="80000"/>
            </a:schemeClr>
          </a:solidFill>
        </p:spPr>
        <p:txBody>
          <a:bodyPr wrap="square">
            <a:spAutoFit/>
          </a:bodyPr>
          <a:lstStyle/>
          <a:p>
            <a:r>
              <a:rPr lang="en-US" dirty="0">
                <a:solidFill>
                  <a:srgbClr val="212121"/>
                </a:solidFill>
                <a:latin typeface="Cambria" panose="02040503050406030204" pitchFamily="18" charset="0"/>
              </a:rPr>
              <a:t>97% des  participants </a:t>
            </a:r>
            <a:r>
              <a:rPr lang="en-US" dirty="0" err="1">
                <a:solidFill>
                  <a:srgbClr val="212121"/>
                </a:solidFill>
                <a:latin typeface="Cambria" panose="02040503050406030204" pitchFamily="18" charset="0"/>
              </a:rPr>
              <a:t>ont</a:t>
            </a:r>
            <a:r>
              <a:rPr lang="en-US" dirty="0">
                <a:solidFill>
                  <a:srgbClr val="212121"/>
                </a:solidFill>
                <a:latin typeface="Cambria" panose="02040503050406030204" pitchFamily="18" charset="0"/>
              </a:rPr>
              <a:t> </a:t>
            </a:r>
            <a:r>
              <a:rPr lang="en-US" dirty="0" err="1">
                <a:solidFill>
                  <a:srgbClr val="212121"/>
                </a:solidFill>
                <a:latin typeface="Cambria" panose="02040503050406030204" pitchFamily="18" charset="0"/>
              </a:rPr>
              <a:t>reçu</a:t>
            </a:r>
            <a:r>
              <a:rPr lang="en-US" dirty="0">
                <a:solidFill>
                  <a:srgbClr val="212121"/>
                </a:solidFill>
                <a:latin typeface="Cambria" panose="02040503050406030204" pitchFamily="18" charset="0"/>
              </a:rPr>
              <a:t> </a:t>
            </a:r>
            <a:r>
              <a:rPr lang="en-US" dirty="0" err="1">
                <a:solidFill>
                  <a:srgbClr val="212121"/>
                </a:solidFill>
                <a:latin typeface="Cambria" panose="02040503050406030204" pitchFamily="18" charset="0"/>
              </a:rPr>
              <a:t>levaccin</a:t>
            </a:r>
            <a:r>
              <a:rPr lang="en-US" dirty="0">
                <a:solidFill>
                  <a:srgbClr val="212121"/>
                </a:solidFill>
                <a:latin typeface="Cambria" panose="02040503050406030204" pitchFamily="18" charset="0"/>
              </a:rPr>
              <a:t>  4-valent </a:t>
            </a:r>
            <a:endParaRPr lang="fr-FR" dirty="0"/>
          </a:p>
        </p:txBody>
      </p:sp>
      <p:sp>
        <p:nvSpPr>
          <p:cNvPr id="8" name="Titre 1">
            <a:extLst>
              <a:ext uri="{FF2B5EF4-FFF2-40B4-BE49-F238E27FC236}">
                <a16:creationId xmlns:a16="http://schemas.microsoft.com/office/drawing/2014/main" id="{89F12373-CA06-CD1F-AB80-CB5F96BFED57}"/>
              </a:ext>
            </a:extLst>
          </p:cNvPr>
          <p:cNvSpPr txBox="1">
            <a:spLocks/>
          </p:cNvSpPr>
          <p:nvPr/>
        </p:nvSpPr>
        <p:spPr>
          <a:xfrm>
            <a:off x="100013" y="155618"/>
            <a:ext cx="12091987" cy="619248"/>
          </a:xfrm>
          <a:prstGeom prst="rect">
            <a:avLst/>
          </a:prstGeom>
          <a:solidFill>
            <a:schemeClr val="accent1">
              <a:lumMod val="40000"/>
              <a:lumOff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EFFICACITE DU VACCINALE (EV) A 10  ANS </a:t>
            </a:r>
          </a:p>
        </p:txBody>
      </p:sp>
      <p:sp>
        <p:nvSpPr>
          <p:cNvPr id="9" name="Rectangle 77">
            <a:extLst>
              <a:ext uri="{FF2B5EF4-FFF2-40B4-BE49-F238E27FC236}">
                <a16:creationId xmlns:a16="http://schemas.microsoft.com/office/drawing/2014/main" id="{59E20136-D2CE-0733-BF59-05C8F9238A81}"/>
              </a:ext>
            </a:extLst>
          </p:cNvPr>
          <p:cNvSpPr>
            <a:spLocks noChangeArrowheads="1"/>
          </p:cNvSpPr>
          <p:nvPr/>
        </p:nvSpPr>
        <p:spPr bwMode="auto">
          <a:xfrm rot="19678015">
            <a:off x="4708121" y="1435219"/>
            <a:ext cx="1976823" cy="584775"/>
          </a:xfrm>
          <a:prstGeom prst="rect">
            <a:avLst/>
          </a:prstGeom>
          <a:solidFill>
            <a:srgbClr val="99D8FF"/>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957263"/>
            <a:r>
              <a:rPr lang="en-US" sz="3200" b="1" dirty="0">
                <a:solidFill>
                  <a:srgbClr val="FF3300"/>
                </a:solidFill>
                <a:latin typeface="Calibri" charset="0"/>
                <a:cs typeface="Arial" charset="0"/>
              </a:rPr>
              <a:t>2007-2018</a:t>
            </a:r>
            <a:endParaRPr lang="fr-FR" sz="3200" b="1" dirty="0">
              <a:solidFill>
                <a:srgbClr val="FF3300"/>
              </a:solidFill>
              <a:latin typeface="Calibri" charset="0"/>
              <a:cs typeface="Arial" charset="0"/>
            </a:endParaRPr>
          </a:p>
        </p:txBody>
      </p:sp>
    </p:spTree>
    <p:extLst>
      <p:ext uri="{BB962C8B-B14F-4D97-AF65-F5344CB8AC3E}">
        <p14:creationId xmlns:p14="http://schemas.microsoft.com/office/powerpoint/2010/main" val="1107716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2914A309-6C7F-4D8F-B216-05AC5C24AADD}"/>
              </a:ext>
            </a:extLst>
          </p:cNvPr>
          <p:cNvSpPr>
            <a:spLocks noGrp="1"/>
          </p:cNvSpPr>
          <p:nvPr>
            <p:ph type="sldNum" sz="quarter" idx="11"/>
          </p:nvPr>
        </p:nvSpPr>
        <p:spPr>
          <a:xfrm>
            <a:off x="9971088" y="6434139"/>
            <a:ext cx="279400" cy="288925"/>
          </a:xfrm>
        </p:spPr>
        <p:txBody>
          <a:bodyPr/>
          <a:lstStyle>
            <a:lvl1pPr defTabSz="342900">
              <a:defRPr>
                <a:solidFill>
                  <a:schemeClr val="tx1"/>
                </a:solidFill>
                <a:latin typeface="Arial" charset="0"/>
                <a:ea typeface="MS PGothic" charset="0"/>
                <a:cs typeface="MS PGothic" charset="0"/>
              </a:defRPr>
            </a:lvl1pPr>
            <a:lvl2pPr marL="742950" indent="-285750" defTabSz="342900">
              <a:defRPr>
                <a:solidFill>
                  <a:schemeClr val="tx1"/>
                </a:solidFill>
                <a:latin typeface="Arial" charset="0"/>
                <a:ea typeface="MS PGothic" charset="0"/>
                <a:cs typeface="MS PGothic" charset="0"/>
              </a:defRPr>
            </a:lvl2pPr>
            <a:lvl3pPr marL="1143000" indent="-228600" defTabSz="342900">
              <a:defRPr>
                <a:solidFill>
                  <a:schemeClr val="tx1"/>
                </a:solidFill>
                <a:latin typeface="Arial" charset="0"/>
                <a:ea typeface="MS PGothic" charset="0"/>
                <a:cs typeface="MS PGothic" charset="0"/>
              </a:defRPr>
            </a:lvl3pPr>
            <a:lvl4pPr marL="1600200" indent="-228600" defTabSz="342900">
              <a:defRPr>
                <a:solidFill>
                  <a:schemeClr val="tx1"/>
                </a:solidFill>
                <a:latin typeface="Arial" charset="0"/>
                <a:ea typeface="MS PGothic" charset="0"/>
                <a:cs typeface="MS PGothic" charset="0"/>
              </a:defRPr>
            </a:lvl4pPr>
            <a:lvl5pPr marL="2057400" indent="-228600" defTabSz="342900">
              <a:defRPr>
                <a:solidFill>
                  <a:schemeClr val="tx1"/>
                </a:solidFill>
                <a:latin typeface="Arial" charset="0"/>
                <a:ea typeface="MS PGothic" charset="0"/>
                <a:cs typeface="MS PGothic" charset="0"/>
              </a:defRPr>
            </a:lvl5pPr>
            <a:lvl6pPr marL="2514600" indent="-228600" defTabSz="3429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3429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3429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342900" eaLnBrk="0" fontAlgn="base" hangingPunct="0">
              <a:spcBef>
                <a:spcPct val="0"/>
              </a:spcBef>
              <a:spcAft>
                <a:spcPct val="0"/>
              </a:spcAft>
              <a:defRPr>
                <a:solidFill>
                  <a:schemeClr val="tx1"/>
                </a:solidFill>
                <a:latin typeface="Arial" charset="0"/>
                <a:ea typeface="MS PGothic" charset="0"/>
                <a:cs typeface="MS PGothic" charset="0"/>
              </a:defRPr>
            </a:lvl9pPr>
          </a:lstStyle>
          <a:p>
            <a:fld id="{268718B9-5456-C74E-BDFC-549E8B01BAAE}" type="slidenum">
              <a:rPr lang="en-US">
                <a:solidFill>
                  <a:srgbClr val="FFFFFF"/>
                </a:solidFill>
                <a:latin typeface="Arial Narrow" charset="0"/>
              </a:rPr>
              <a:pPr/>
              <a:t>31</a:t>
            </a:fld>
            <a:endParaRPr lang="en-US">
              <a:solidFill>
                <a:srgbClr val="FFFFFF"/>
              </a:solidFill>
              <a:latin typeface="Arial Narrow" charset="0"/>
            </a:endParaRPr>
          </a:p>
        </p:txBody>
      </p:sp>
      <p:sp>
        <p:nvSpPr>
          <p:cNvPr id="3" name="TextBox 46">
            <a:extLst>
              <a:ext uri="{FF2B5EF4-FFF2-40B4-BE49-F238E27FC236}">
                <a16:creationId xmlns:a16="http://schemas.microsoft.com/office/drawing/2014/main" id="{7EC5CFC6-823D-40C7-937E-DF970F4CC4EA}"/>
              </a:ext>
            </a:extLst>
          </p:cNvPr>
          <p:cNvSpPr>
            <a:spLocks noChangeArrowheads="1"/>
          </p:cNvSpPr>
          <p:nvPr/>
        </p:nvSpPr>
        <p:spPr bwMode="auto">
          <a:xfrm>
            <a:off x="1847850" y="3724275"/>
            <a:ext cx="4159250" cy="1593850"/>
          </a:xfrm>
          <a:prstGeom prst="roundRect">
            <a:avLst>
              <a:gd name="adj" fmla="val 11759"/>
            </a:avLst>
          </a:prstGeom>
          <a:solidFill>
            <a:schemeClr val="bg1"/>
          </a:solidFill>
          <a:ln>
            <a:noFill/>
          </a:ln>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342993">
              <a:defRPr/>
            </a:pPr>
            <a:endParaRPr lang="en-US" altLang="en-US" dirty="0">
              <a:solidFill>
                <a:srgbClr val="37424A"/>
              </a:solidFill>
            </a:endParaRPr>
          </a:p>
        </p:txBody>
      </p:sp>
      <p:sp>
        <p:nvSpPr>
          <p:cNvPr id="4" name="TextBox 45">
            <a:extLst>
              <a:ext uri="{FF2B5EF4-FFF2-40B4-BE49-F238E27FC236}">
                <a16:creationId xmlns:a16="http://schemas.microsoft.com/office/drawing/2014/main" id="{2CBECDAC-C9A8-4FDB-B4E8-E8A931500B57}"/>
              </a:ext>
            </a:extLst>
          </p:cNvPr>
          <p:cNvSpPr>
            <a:spLocks noChangeArrowheads="1"/>
          </p:cNvSpPr>
          <p:nvPr/>
        </p:nvSpPr>
        <p:spPr bwMode="auto">
          <a:xfrm>
            <a:off x="6124575" y="3724275"/>
            <a:ext cx="3963988" cy="1593850"/>
          </a:xfrm>
          <a:prstGeom prst="roundRect">
            <a:avLst>
              <a:gd name="adj" fmla="val 11759"/>
            </a:avLst>
          </a:prstGeom>
          <a:solidFill>
            <a:schemeClr val="bg1"/>
          </a:solidFill>
          <a:ln>
            <a:noFill/>
          </a:ln>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342993">
              <a:defRPr/>
            </a:pPr>
            <a:endParaRPr lang="en-US" altLang="en-US" dirty="0">
              <a:solidFill>
                <a:srgbClr val="37424A"/>
              </a:solidFill>
            </a:endParaRPr>
          </a:p>
        </p:txBody>
      </p:sp>
      <p:sp>
        <p:nvSpPr>
          <p:cNvPr id="5" name="Title 1">
            <a:extLst>
              <a:ext uri="{FF2B5EF4-FFF2-40B4-BE49-F238E27FC236}">
                <a16:creationId xmlns:a16="http://schemas.microsoft.com/office/drawing/2014/main" id="{1B8575D4-C72B-4DDD-B2C1-5DB9F67225B5}"/>
              </a:ext>
            </a:extLst>
          </p:cNvPr>
          <p:cNvSpPr txBox="1">
            <a:spLocks/>
          </p:cNvSpPr>
          <p:nvPr/>
        </p:nvSpPr>
        <p:spPr>
          <a:xfrm>
            <a:off x="128589" y="24580"/>
            <a:ext cx="12063411" cy="731838"/>
          </a:xfrm>
          <a:prstGeom prst="rect">
            <a:avLst/>
          </a:prstGeom>
          <a:solidFill>
            <a:schemeClr val="accent1">
              <a:lumMod val="40000"/>
              <a:lumOff val="60000"/>
            </a:schemeClr>
          </a:solidFill>
        </p:spPr>
        <p:txBody>
          <a:bodyPr lIns="0" tIns="0" rIns="0" bIns="0">
            <a:noAutofit/>
          </a:bodyPr>
          <a:lstStyle>
            <a:lvl1pPr algn="l" defTabSz="457200" rtl="0" eaLnBrk="1" latinLnBrk="0" hangingPunct="1">
              <a:lnSpc>
                <a:spcPct val="90000"/>
              </a:lnSpc>
              <a:spcBef>
                <a:spcPct val="0"/>
              </a:spcBef>
              <a:buNone/>
              <a:defRPr sz="3200" kern="600" spc="50">
                <a:solidFill>
                  <a:schemeClr val="tx1"/>
                </a:solidFill>
                <a:latin typeface="Arial Narrow"/>
                <a:ea typeface="+mj-ea"/>
                <a:cs typeface="Arial Narrow"/>
              </a:defRPr>
            </a:lvl1pPr>
          </a:lstStyle>
          <a:p>
            <a:pPr algn="ctr" defTabSz="342993">
              <a:defRPr/>
            </a:pPr>
            <a:r>
              <a:rPr lang="en-US" altLang="en-US" b="1" spc="38" dirty="0">
                <a:solidFill>
                  <a:srgbClr val="C00000"/>
                </a:solidFill>
                <a:latin typeface="Tahoma" panose="020B0604030504040204" pitchFamily="34" charset="0"/>
                <a:ea typeface="Tahoma" panose="020B0604030504040204" pitchFamily="34" charset="0"/>
                <a:cs typeface="Tahoma" panose="020B0604030504040204" pitchFamily="34" charset="0"/>
              </a:rPr>
              <a:t>EFFICACITÉ SUR LA  PREVALENCE</a:t>
            </a:r>
            <a:r>
              <a:rPr lang="en-US" altLang="en-US" b="1" spc="38" baseline="30000" dirty="0">
                <a:solidFill>
                  <a:srgbClr val="C00000"/>
                </a:solidFill>
                <a:latin typeface="Tahoma" panose="020B0604030504040204" pitchFamily="34" charset="0"/>
                <a:ea typeface="Tahoma" panose="020B0604030504040204" pitchFamily="34" charset="0"/>
                <a:cs typeface="Tahoma" panose="020B0604030504040204" pitchFamily="34" charset="0"/>
              </a:rPr>
              <a:t>1</a:t>
            </a:r>
            <a:r>
              <a:rPr lang="en-US" altLang="en-US" b="1" spc="38" dirty="0">
                <a:solidFill>
                  <a:srgbClr val="C00000"/>
                </a:solidFill>
                <a:latin typeface="Tahoma" panose="020B0604030504040204" pitchFamily="34" charset="0"/>
                <a:ea typeface="Tahoma" panose="020B0604030504040204" pitchFamily="34" charset="0"/>
                <a:cs typeface="Tahoma" panose="020B0604030504040204" pitchFamily="34" charset="0"/>
              </a:rPr>
              <a:t>HPV 6/11/16/18</a:t>
            </a:r>
            <a:endParaRPr lang="en-US" altLang="en-US" b="1" spc="38" baseline="300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C5D6D833-E92F-484E-B722-2297D886B082}"/>
              </a:ext>
            </a:extLst>
          </p:cNvPr>
          <p:cNvSpPr/>
          <p:nvPr/>
        </p:nvSpPr>
        <p:spPr>
          <a:xfrm>
            <a:off x="1612106" y="3759201"/>
            <a:ext cx="1073150" cy="257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342993">
              <a:defRPr/>
            </a:pPr>
            <a:r>
              <a:rPr lang="en-US" sz="2800" b="1" dirty="0">
                <a:solidFill>
                  <a:srgbClr val="6ECEB2">
                    <a:lumMod val="50000"/>
                  </a:srgbClr>
                </a:solidFill>
              </a:rPr>
              <a:t>86%</a:t>
            </a:r>
          </a:p>
        </p:txBody>
      </p:sp>
      <p:sp>
        <p:nvSpPr>
          <p:cNvPr id="7" name="Rectangle 6">
            <a:extLst>
              <a:ext uri="{FF2B5EF4-FFF2-40B4-BE49-F238E27FC236}">
                <a16:creationId xmlns:a16="http://schemas.microsoft.com/office/drawing/2014/main" id="{955479AD-34E3-4F86-905C-9D0C5BA04A28}"/>
              </a:ext>
            </a:extLst>
          </p:cNvPr>
          <p:cNvSpPr/>
          <p:nvPr/>
        </p:nvSpPr>
        <p:spPr>
          <a:xfrm>
            <a:off x="6121797" y="3797867"/>
            <a:ext cx="1073150" cy="257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342993">
              <a:defRPr/>
            </a:pPr>
            <a:r>
              <a:rPr lang="en-US" sz="3200" b="1" dirty="0">
                <a:solidFill>
                  <a:srgbClr val="6ECEB2">
                    <a:lumMod val="50000"/>
                  </a:srgbClr>
                </a:solidFill>
              </a:rPr>
              <a:t>89%</a:t>
            </a:r>
          </a:p>
        </p:txBody>
      </p:sp>
      <p:sp>
        <p:nvSpPr>
          <p:cNvPr id="8" name="TextBox 8">
            <a:extLst>
              <a:ext uri="{FF2B5EF4-FFF2-40B4-BE49-F238E27FC236}">
                <a16:creationId xmlns:a16="http://schemas.microsoft.com/office/drawing/2014/main" id="{F0D4FD56-0F1B-4FA1-BB88-1BDEFE06E876}"/>
              </a:ext>
            </a:extLst>
          </p:cNvPr>
          <p:cNvSpPr txBox="1">
            <a:spLocks noChangeArrowheads="1"/>
          </p:cNvSpPr>
          <p:nvPr/>
        </p:nvSpPr>
        <p:spPr bwMode="auto">
          <a:xfrm>
            <a:off x="2692400" y="3759200"/>
            <a:ext cx="3536950" cy="2548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342993">
              <a:lnSpc>
                <a:spcPct val="95000"/>
              </a:lnSpc>
              <a:defRPr/>
            </a:pPr>
            <a:r>
              <a:rPr lang="en-US" altLang="en-US" sz="2400" dirty="0" err="1">
                <a:solidFill>
                  <a:srgbClr val="37424A"/>
                </a:solidFill>
              </a:rPr>
              <a:t>Réduction</a:t>
            </a:r>
            <a:r>
              <a:rPr lang="en-US" altLang="en-US" sz="2400" dirty="0">
                <a:solidFill>
                  <a:srgbClr val="37424A"/>
                </a:solidFill>
              </a:rPr>
              <a:t> dev la prévalence des infections  </a:t>
            </a:r>
            <a:r>
              <a:rPr lang="en-US" altLang="en-US" sz="2400" b="1" dirty="0">
                <a:solidFill>
                  <a:srgbClr val="37424A"/>
                </a:solidFill>
              </a:rPr>
              <a:t>HPV 6/11/16/18 </a:t>
            </a:r>
            <a:r>
              <a:rPr lang="en-US" altLang="en-US" sz="2400" dirty="0">
                <a:solidFill>
                  <a:srgbClr val="37424A"/>
                </a:solidFill>
              </a:rPr>
              <a:t>chez les femmes </a:t>
            </a:r>
            <a:r>
              <a:rPr lang="en-US" altLang="en-US" sz="2400" dirty="0" err="1">
                <a:solidFill>
                  <a:srgbClr val="37424A"/>
                </a:solidFill>
              </a:rPr>
              <a:t>vaccinées</a:t>
            </a:r>
            <a:r>
              <a:rPr lang="en-US" altLang="en-US" sz="2400" dirty="0">
                <a:solidFill>
                  <a:srgbClr val="37424A"/>
                </a:solidFill>
              </a:rPr>
              <a:t> vs non </a:t>
            </a:r>
            <a:r>
              <a:rPr lang="en-US" altLang="en-US" sz="2400" dirty="0" err="1">
                <a:solidFill>
                  <a:srgbClr val="37424A"/>
                </a:solidFill>
              </a:rPr>
              <a:t>vaccinées</a:t>
            </a:r>
            <a:r>
              <a:rPr lang="en-US" altLang="en-US" sz="2400" dirty="0">
                <a:solidFill>
                  <a:srgbClr val="37424A"/>
                </a:solidFill>
              </a:rPr>
              <a:t>  18 </a:t>
            </a:r>
            <a:r>
              <a:rPr lang="en-US" altLang="en-US" sz="2400" dirty="0" err="1">
                <a:solidFill>
                  <a:srgbClr val="37424A"/>
                </a:solidFill>
              </a:rPr>
              <a:t>à</a:t>
            </a:r>
            <a:r>
              <a:rPr lang="en-US" altLang="en-US" sz="2400" dirty="0">
                <a:solidFill>
                  <a:srgbClr val="37424A"/>
                </a:solidFill>
              </a:rPr>
              <a:t> 24 </a:t>
            </a:r>
            <a:r>
              <a:rPr lang="en-US" altLang="en-US" sz="2400" dirty="0" err="1">
                <a:solidFill>
                  <a:srgbClr val="37424A"/>
                </a:solidFill>
              </a:rPr>
              <a:t>ans</a:t>
            </a:r>
            <a:r>
              <a:rPr lang="en-US" altLang="en-US" sz="2400" dirty="0">
                <a:solidFill>
                  <a:srgbClr val="37424A"/>
                </a:solidFill>
              </a:rPr>
              <a:t> . </a:t>
            </a:r>
          </a:p>
        </p:txBody>
      </p:sp>
      <p:pic>
        <p:nvPicPr>
          <p:cNvPr id="10"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5505" y="2736037"/>
            <a:ext cx="1823940" cy="9103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pic>
        <p:nvPicPr>
          <p:cNvPr id="11"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2661552"/>
            <a:ext cx="1635579" cy="892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
        <p:nvSpPr>
          <p:cNvPr id="12" name="Freeform 14"/>
          <p:cNvSpPr>
            <a:spLocks/>
          </p:cNvSpPr>
          <p:nvPr/>
        </p:nvSpPr>
        <p:spPr bwMode="auto">
          <a:xfrm>
            <a:off x="1828800" y="4127502"/>
            <a:ext cx="463550" cy="625475"/>
          </a:xfrm>
          <a:custGeom>
            <a:avLst/>
            <a:gdLst>
              <a:gd name="T0" fmla="*/ 162366 w 1287527"/>
              <a:gd name="T1" fmla="*/ 0 h 1966067"/>
              <a:gd name="T2" fmla="*/ 294051 w 1287527"/>
              <a:gd name="T3" fmla="*/ 0 h 1966067"/>
              <a:gd name="T4" fmla="*/ 306396 w 1287527"/>
              <a:gd name="T5" fmla="*/ 10909 h 1966067"/>
              <a:gd name="T6" fmla="*/ 306396 w 1287527"/>
              <a:gd name="T7" fmla="*/ 420777 h 1966067"/>
              <a:gd name="T8" fmla="*/ 377590 w 1287527"/>
              <a:gd name="T9" fmla="*/ 357868 h 1966067"/>
              <a:gd name="T10" fmla="*/ 397369 w 1287527"/>
              <a:gd name="T11" fmla="*/ 357868 h 1966067"/>
              <a:gd name="T12" fmla="*/ 459454 w 1287527"/>
              <a:gd name="T13" fmla="*/ 412728 h 1966067"/>
              <a:gd name="T14" fmla="*/ 459454 w 1287527"/>
              <a:gd name="T15" fmla="*/ 430206 h 1966067"/>
              <a:gd name="T16" fmla="*/ 242565 w 1287527"/>
              <a:gd name="T17" fmla="*/ 621855 h 1966067"/>
              <a:gd name="T18" fmla="*/ 232675 w 1287527"/>
              <a:gd name="T19" fmla="*/ 625475 h 1966067"/>
              <a:gd name="T20" fmla="*/ 231775 w 1287527"/>
              <a:gd name="T21" fmla="*/ 625145 h 1966067"/>
              <a:gd name="T22" fmla="*/ 230875 w 1287527"/>
              <a:gd name="T23" fmla="*/ 625475 h 1966067"/>
              <a:gd name="T24" fmla="*/ 220985 w 1287527"/>
              <a:gd name="T25" fmla="*/ 621855 h 1966067"/>
              <a:gd name="T26" fmla="*/ 4096 w 1287527"/>
              <a:gd name="T27" fmla="*/ 430206 h 1966067"/>
              <a:gd name="T28" fmla="*/ 4096 w 1287527"/>
              <a:gd name="T29" fmla="*/ 412728 h 1966067"/>
              <a:gd name="T30" fmla="*/ 66181 w 1287527"/>
              <a:gd name="T31" fmla="*/ 357868 h 1966067"/>
              <a:gd name="T32" fmla="*/ 85960 w 1287527"/>
              <a:gd name="T33" fmla="*/ 357868 h 1966067"/>
              <a:gd name="T34" fmla="*/ 150020 w 1287527"/>
              <a:gd name="T35" fmla="*/ 414473 h 1966067"/>
              <a:gd name="T36" fmla="*/ 150020 w 1287527"/>
              <a:gd name="T37" fmla="*/ 10909 h 1966067"/>
              <a:gd name="T38" fmla="*/ 162366 w 1287527"/>
              <a:gd name="T39" fmla="*/ 0 h 19660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87527" h="1966067">
                <a:moveTo>
                  <a:pt x="450978" y="0"/>
                </a:moveTo>
                <a:lnTo>
                  <a:pt x="816736" y="0"/>
                </a:lnTo>
                <a:cubicBezTo>
                  <a:pt x="835674" y="0"/>
                  <a:pt x="851027" y="15353"/>
                  <a:pt x="851027" y="34291"/>
                </a:cubicBezTo>
                <a:lnTo>
                  <a:pt x="851027" y="1322635"/>
                </a:lnTo>
                <a:lnTo>
                  <a:pt x="1048769" y="1124894"/>
                </a:lnTo>
                <a:cubicBezTo>
                  <a:pt x="1063940" y="1109723"/>
                  <a:pt x="1088537" y="1109723"/>
                  <a:pt x="1103708" y="1124894"/>
                </a:cubicBezTo>
                <a:lnTo>
                  <a:pt x="1276149" y="1297334"/>
                </a:lnTo>
                <a:cubicBezTo>
                  <a:pt x="1291320" y="1312505"/>
                  <a:pt x="1291320" y="1337103"/>
                  <a:pt x="1276149" y="1352274"/>
                </a:cubicBezTo>
                <a:lnTo>
                  <a:pt x="673734" y="1954689"/>
                </a:lnTo>
                <a:cubicBezTo>
                  <a:pt x="666148" y="1962274"/>
                  <a:pt x="656206" y="1966067"/>
                  <a:pt x="646264" y="1966067"/>
                </a:cubicBezTo>
                <a:lnTo>
                  <a:pt x="643764" y="1965031"/>
                </a:lnTo>
                <a:lnTo>
                  <a:pt x="641264" y="1966067"/>
                </a:lnTo>
                <a:cubicBezTo>
                  <a:pt x="631321" y="1966067"/>
                  <a:pt x="621379" y="1962274"/>
                  <a:pt x="613794" y="1954689"/>
                </a:cubicBezTo>
                <a:lnTo>
                  <a:pt x="11378" y="1352274"/>
                </a:lnTo>
                <a:cubicBezTo>
                  <a:pt x="-3793" y="1337103"/>
                  <a:pt x="-3793" y="1312505"/>
                  <a:pt x="11378" y="1297334"/>
                </a:cubicBezTo>
                <a:lnTo>
                  <a:pt x="183819" y="1124894"/>
                </a:lnTo>
                <a:cubicBezTo>
                  <a:pt x="198990" y="1109723"/>
                  <a:pt x="223587" y="1109723"/>
                  <a:pt x="238758" y="1124894"/>
                </a:cubicBezTo>
                <a:lnTo>
                  <a:pt x="416687" y="1302822"/>
                </a:lnTo>
                <a:lnTo>
                  <a:pt x="416687" y="34291"/>
                </a:lnTo>
                <a:cubicBezTo>
                  <a:pt x="416687" y="15353"/>
                  <a:pt x="432040" y="0"/>
                  <a:pt x="450978" y="0"/>
                </a:cubicBezTo>
                <a:close/>
              </a:path>
            </a:pathLst>
          </a:custGeom>
          <a:solidFill>
            <a:schemeClr val="accent2"/>
          </a:solidFill>
          <a:ln>
            <a:noFill/>
          </a:ln>
          <a:effectLst>
            <a:outerShdw blurRad="279400" dist="139700" dir="2640000" algn="ctr" rotWithShape="0">
              <a:srgbClr val="000000">
                <a:alpha val="23000"/>
              </a:srgbClr>
            </a:outerShdw>
          </a:effectLst>
          <a:extLst>
            <a:ext uri="{91240B29-F687-4f45-9708-019B960494DF}">
              <a14:hiddenLine xmlns="" xmlns:a14="http://schemas.microsoft.com/office/drawing/2010/main" w="25400" cap="flat" cmpd="sng">
                <a:solidFill>
                  <a:srgbClr val="000000"/>
                </a:solidFill>
                <a:prstDash val="solid"/>
                <a:round/>
                <a:headEnd/>
                <a:tailEnd/>
              </a14:hiddenLine>
            </a:ext>
          </a:extLst>
        </p:spPr>
        <p:txBody>
          <a:bodyPr anchor="ctr"/>
          <a:lstStyle/>
          <a:p>
            <a:endParaRPr lang="fr-FR"/>
          </a:p>
        </p:txBody>
      </p:sp>
      <p:sp>
        <p:nvSpPr>
          <p:cNvPr id="13" name="Freeform 15"/>
          <p:cNvSpPr>
            <a:spLocks/>
          </p:cNvSpPr>
          <p:nvPr/>
        </p:nvSpPr>
        <p:spPr bwMode="auto">
          <a:xfrm>
            <a:off x="6333331" y="4214523"/>
            <a:ext cx="463550" cy="625475"/>
          </a:xfrm>
          <a:custGeom>
            <a:avLst/>
            <a:gdLst>
              <a:gd name="T0" fmla="*/ 162366 w 1287527"/>
              <a:gd name="T1" fmla="*/ 0 h 1966067"/>
              <a:gd name="T2" fmla="*/ 294051 w 1287527"/>
              <a:gd name="T3" fmla="*/ 0 h 1966067"/>
              <a:gd name="T4" fmla="*/ 306396 w 1287527"/>
              <a:gd name="T5" fmla="*/ 10909 h 1966067"/>
              <a:gd name="T6" fmla="*/ 306396 w 1287527"/>
              <a:gd name="T7" fmla="*/ 420777 h 1966067"/>
              <a:gd name="T8" fmla="*/ 377590 w 1287527"/>
              <a:gd name="T9" fmla="*/ 357868 h 1966067"/>
              <a:gd name="T10" fmla="*/ 397369 w 1287527"/>
              <a:gd name="T11" fmla="*/ 357868 h 1966067"/>
              <a:gd name="T12" fmla="*/ 459454 w 1287527"/>
              <a:gd name="T13" fmla="*/ 412728 h 1966067"/>
              <a:gd name="T14" fmla="*/ 459454 w 1287527"/>
              <a:gd name="T15" fmla="*/ 430206 h 1966067"/>
              <a:gd name="T16" fmla="*/ 242565 w 1287527"/>
              <a:gd name="T17" fmla="*/ 621855 h 1966067"/>
              <a:gd name="T18" fmla="*/ 232675 w 1287527"/>
              <a:gd name="T19" fmla="*/ 625475 h 1966067"/>
              <a:gd name="T20" fmla="*/ 231775 w 1287527"/>
              <a:gd name="T21" fmla="*/ 625145 h 1966067"/>
              <a:gd name="T22" fmla="*/ 230875 w 1287527"/>
              <a:gd name="T23" fmla="*/ 625475 h 1966067"/>
              <a:gd name="T24" fmla="*/ 220985 w 1287527"/>
              <a:gd name="T25" fmla="*/ 621855 h 1966067"/>
              <a:gd name="T26" fmla="*/ 4096 w 1287527"/>
              <a:gd name="T27" fmla="*/ 430206 h 1966067"/>
              <a:gd name="T28" fmla="*/ 4096 w 1287527"/>
              <a:gd name="T29" fmla="*/ 412728 h 1966067"/>
              <a:gd name="T30" fmla="*/ 66181 w 1287527"/>
              <a:gd name="T31" fmla="*/ 357868 h 1966067"/>
              <a:gd name="T32" fmla="*/ 85960 w 1287527"/>
              <a:gd name="T33" fmla="*/ 357868 h 1966067"/>
              <a:gd name="T34" fmla="*/ 150020 w 1287527"/>
              <a:gd name="T35" fmla="*/ 414473 h 1966067"/>
              <a:gd name="T36" fmla="*/ 150020 w 1287527"/>
              <a:gd name="T37" fmla="*/ 10909 h 1966067"/>
              <a:gd name="T38" fmla="*/ 162366 w 1287527"/>
              <a:gd name="T39" fmla="*/ 0 h 19660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87527" h="1966067">
                <a:moveTo>
                  <a:pt x="450978" y="0"/>
                </a:moveTo>
                <a:lnTo>
                  <a:pt x="816736" y="0"/>
                </a:lnTo>
                <a:cubicBezTo>
                  <a:pt x="835674" y="0"/>
                  <a:pt x="851027" y="15353"/>
                  <a:pt x="851027" y="34291"/>
                </a:cubicBezTo>
                <a:lnTo>
                  <a:pt x="851027" y="1322635"/>
                </a:lnTo>
                <a:lnTo>
                  <a:pt x="1048769" y="1124894"/>
                </a:lnTo>
                <a:cubicBezTo>
                  <a:pt x="1063940" y="1109723"/>
                  <a:pt x="1088537" y="1109723"/>
                  <a:pt x="1103708" y="1124894"/>
                </a:cubicBezTo>
                <a:lnTo>
                  <a:pt x="1276149" y="1297334"/>
                </a:lnTo>
                <a:cubicBezTo>
                  <a:pt x="1291320" y="1312505"/>
                  <a:pt x="1291320" y="1337103"/>
                  <a:pt x="1276149" y="1352274"/>
                </a:cubicBezTo>
                <a:lnTo>
                  <a:pt x="673734" y="1954689"/>
                </a:lnTo>
                <a:cubicBezTo>
                  <a:pt x="666148" y="1962274"/>
                  <a:pt x="656206" y="1966067"/>
                  <a:pt x="646264" y="1966067"/>
                </a:cubicBezTo>
                <a:lnTo>
                  <a:pt x="643764" y="1965031"/>
                </a:lnTo>
                <a:lnTo>
                  <a:pt x="641264" y="1966067"/>
                </a:lnTo>
                <a:cubicBezTo>
                  <a:pt x="631321" y="1966067"/>
                  <a:pt x="621379" y="1962274"/>
                  <a:pt x="613794" y="1954689"/>
                </a:cubicBezTo>
                <a:lnTo>
                  <a:pt x="11378" y="1352274"/>
                </a:lnTo>
                <a:cubicBezTo>
                  <a:pt x="-3793" y="1337103"/>
                  <a:pt x="-3793" y="1312505"/>
                  <a:pt x="11378" y="1297334"/>
                </a:cubicBezTo>
                <a:lnTo>
                  <a:pt x="183819" y="1124894"/>
                </a:lnTo>
                <a:cubicBezTo>
                  <a:pt x="198990" y="1109723"/>
                  <a:pt x="223587" y="1109723"/>
                  <a:pt x="238758" y="1124894"/>
                </a:cubicBezTo>
                <a:lnTo>
                  <a:pt x="416687" y="1302822"/>
                </a:lnTo>
                <a:lnTo>
                  <a:pt x="416687" y="34291"/>
                </a:lnTo>
                <a:cubicBezTo>
                  <a:pt x="416687" y="15353"/>
                  <a:pt x="432040" y="0"/>
                  <a:pt x="450978" y="0"/>
                </a:cubicBezTo>
                <a:close/>
              </a:path>
            </a:pathLst>
          </a:custGeom>
          <a:solidFill>
            <a:schemeClr val="accent2"/>
          </a:solidFill>
          <a:ln>
            <a:noFill/>
          </a:ln>
          <a:effectLst>
            <a:outerShdw blurRad="279400" dist="139700" dir="2640000" algn="ctr" rotWithShape="0">
              <a:srgbClr val="000000">
                <a:alpha val="23000"/>
              </a:srgbClr>
            </a:outerShdw>
          </a:effectLst>
          <a:extLst>
            <a:ext uri="{91240B29-F687-4f45-9708-019B960494DF}">
              <a14:hiddenLine xmlns="" xmlns:a14="http://schemas.microsoft.com/office/drawing/2010/main" w="25400" cap="flat" cmpd="sng">
                <a:solidFill>
                  <a:srgbClr val="000000"/>
                </a:solidFill>
                <a:prstDash val="solid"/>
                <a:round/>
                <a:headEnd/>
                <a:tailEnd/>
              </a14:hiddenLine>
            </a:ext>
          </a:extLst>
        </p:spPr>
        <p:txBody>
          <a:bodyPr anchor="ctr"/>
          <a:lstStyle/>
          <a:p>
            <a:endParaRPr lang="fr-FR"/>
          </a:p>
        </p:txBody>
      </p:sp>
      <p:sp>
        <p:nvSpPr>
          <p:cNvPr id="14" name="TextBox 19">
            <a:extLst>
              <a:ext uri="{FF2B5EF4-FFF2-40B4-BE49-F238E27FC236}">
                <a16:creationId xmlns:a16="http://schemas.microsoft.com/office/drawing/2014/main" id="{B50D9FF9-4251-45EF-A9E0-CD4EC35605AB}"/>
              </a:ext>
            </a:extLst>
          </p:cNvPr>
          <p:cNvSpPr txBox="1">
            <a:spLocks noChangeArrowheads="1"/>
          </p:cNvSpPr>
          <p:nvPr/>
        </p:nvSpPr>
        <p:spPr bwMode="auto">
          <a:xfrm>
            <a:off x="1828800" y="5657850"/>
            <a:ext cx="7208838" cy="31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marL="342900" indent="-342900" defTabSz="342900">
              <a:defRPr>
                <a:solidFill>
                  <a:schemeClr val="tx1"/>
                </a:solidFill>
                <a:latin typeface="Arial" charset="0"/>
                <a:ea typeface="MS PGothic" charset="0"/>
                <a:cs typeface="MS PGothic" charset="0"/>
              </a:defRPr>
            </a:lvl1pPr>
            <a:lvl2pPr defTabSz="342900">
              <a:defRPr>
                <a:solidFill>
                  <a:schemeClr val="tx1"/>
                </a:solidFill>
                <a:latin typeface="Arial" charset="0"/>
                <a:ea typeface="MS PGothic" charset="0"/>
                <a:cs typeface="MS PGothic" charset="0"/>
              </a:defRPr>
            </a:lvl2pPr>
            <a:lvl3pPr marL="1143000" indent="-228600" defTabSz="342900">
              <a:defRPr>
                <a:solidFill>
                  <a:schemeClr val="tx1"/>
                </a:solidFill>
                <a:latin typeface="Arial" charset="0"/>
                <a:ea typeface="MS PGothic" charset="0"/>
                <a:cs typeface="MS PGothic" charset="0"/>
              </a:defRPr>
            </a:lvl3pPr>
            <a:lvl4pPr marL="1600200" indent="-228600" defTabSz="342900">
              <a:defRPr>
                <a:solidFill>
                  <a:schemeClr val="tx1"/>
                </a:solidFill>
                <a:latin typeface="Arial" charset="0"/>
                <a:ea typeface="MS PGothic" charset="0"/>
                <a:cs typeface="MS PGothic" charset="0"/>
              </a:defRPr>
            </a:lvl4pPr>
            <a:lvl5pPr marL="2057400" indent="-228600" defTabSz="342900">
              <a:defRPr>
                <a:solidFill>
                  <a:schemeClr val="tx1"/>
                </a:solidFill>
                <a:latin typeface="Arial" charset="0"/>
                <a:ea typeface="MS PGothic" charset="0"/>
                <a:cs typeface="MS PGothic" charset="0"/>
              </a:defRPr>
            </a:lvl5pPr>
            <a:lvl6pPr marL="2514600" indent="-228600" defTabSz="3429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3429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3429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342900" eaLnBrk="0" fontAlgn="base" hangingPunct="0">
              <a:spcBef>
                <a:spcPct val="0"/>
              </a:spcBef>
              <a:spcAft>
                <a:spcPct val="0"/>
              </a:spcAft>
              <a:defRPr>
                <a:solidFill>
                  <a:schemeClr val="tx1"/>
                </a:solidFill>
                <a:latin typeface="Arial" charset="0"/>
                <a:ea typeface="MS PGothic" charset="0"/>
                <a:cs typeface="MS PGothic" charset="0"/>
              </a:defRPr>
            </a:lvl9pPr>
          </a:lstStyle>
          <a:p>
            <a:pPr marL="0" lvl="1"/>
            <a:r>
              <a:rPr lang="en-US" sz="700" b="1">
                <a:solidFill>
                  <a:srgbClr val="37424A"/>
                </a:solidFill>
              </a:rPr>
              <a:t>1.</a:t>
            </a:r>
            <a:r>
              <a:rPr lang="en-US" sz="700">
                <a:solidFill>
                  <a:srgbClr val="37424A"/>
                </a:solidFill>
              </a:rPr>
              <a:t> Garland SM et al. </a:t>
            </a:r>
            <a:r>
              <a:rPr lang="en-US" sz="700" i="1">
                <a:solidFill>
                  <a:srgbClr val="37424A"/>
                </a:solidFill>
              </a:rPr>
              <a:t>Clin Infect Dis</a:t>
            </a:r>
            <a:r>
              <a:rPr lang="en-US" sz="700">
                <a:solidFill>
                  <a:srgbClr val="37424A"/>
                </a:solidFill>
              </a:rPr>
              <a:t>. 2016;63:519–527.</a:t>
            </a:r>
            <a:endParaRPr lang="en-US" sz="700" b="1">
              <a:solidFill>
                <a:srgbClr val="37424A"/>
              </a:solidFill>
            </a:endParaRPr>
          </a:p>
        </p:txBody>
      </p:sp>
      <p:sp>
        <p:nvSpPr>
          <p:cNvPr id="15" name="TextBox 21">
            <a:extLst>
              <a:ext uri="{FF2B5EF4-FFF2-40B4-BE49-F238E27FC236}">
                <a16:creationId xmlns:a16="http://schemas.microsoft.com/office/drawing/2014/main" id="{DEF515A2-0FF7-4C2F-A959-F1CAC7CD5420}"/>
              </a:ext>
            </a:extLst>
          </p:cNvPr>
          <p:cNvSpPr>
            <a:spLocks noChangeArrowheads="1"/>
          </p:cNvSpPr>
          <p:nvPr/>
        </p:nvSpPr>
        <p:spPr bwMode="auto">
          <a:xfrm>
            <a:off x="2043114" y="1530988"/>
            <a:ext cx="7927975" cy="588963"/>
          </a:xfrm>
          <a:prstGeom prst="roundRect">
            <a:avLst>
              <a:gd name="adj" fmla="val 16667"/>
            </a:avLst>
          </a:prstGeom>
          <a:solidFill>
            <a:srgbClr val="C4E3E1"/>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342993">
              <a:defRPr/>
            </a:pPr>
            <a:r>
              <a:rPr lang="en-US" altLang="en-US" sz="2400" b="1" dirty="0">
                <a:solidFill>
                  <a:srgbClr val="37424A"/>
                </a:solidFill>
              </a:rPr>
              <a:t>Durant 6 </a:t>
            </a:r>
            <a:r>
              <a:rPr lang="en-US" altLang="en-US" sz="2400" b="1" dirty="0" err="1">
                <a:solidFill>
                  <a:srgbClr val="37424A"/>
                </a:solidFill>
              </a:rPr>
              <a:t>ans</a:t>
            </a:r>
            <a:r>
              <a:rPr lang="en-US" altLang="en-US" sz="2400" b="1" dirty="0">
                <a:solidFill>
                  <a:srgbClr val="37424A"/>
                </a:solidFill>
              </a:rPr>
              <a:t> de vaccination 4vHPV </a:t>
            </a:r>
          </a:p>
        </p:txBody>
      </p:sp>
      <p:sp>
        <p:nvSpPr>
          <p:cNvPr id="16" name="Rectangle 15"/>
          <p:cNvSpPr/>
          <p:nvPr/>
        </p:nvSpPr>
        <p:spPr>
          <a:xfrm>
            <a:off x="7087393" y="3770178"/>
            <a:ext cx="3492500" cy="1846659"/>
          </a:xfrm>
          <a:prstGeom prst="rect">
            <a:avLst/>
          </a:prstGeom>
        </p:spPr>
        <p:txBody>
          <a:bodyPr wrap="square">
            <a:spAutoFit/>
          </a:bodyPr>
          <a:lstStyle/>
          <a:p>
            <a:pPr defTabSz="342993">
              <a:lnSpc>
                <a:spcPct val="95000"/>
              </a:lnSpc>
              <a:defRPr/>
            </a:pPr>
            <a:r>
              <a:rPr lang="en-US" altLang="en-US" sz="2400" dirty="0" err="1">
                <a:solidFill>
                  <a:srgbClr val="37424A"/>
                </a:solidFill>
              </a:rPr>
              <a:t>Réduction</a:t>
            </a:r>
            <a:r>
              <a:rPr lang="en-US" altLang="en-US" sz="2400" dirty="0">
                <a:solidFill>
                  <a:srgbClr val="37424A"/>
                </a:solidFill>
              </a:rPr>
              <a:t> dev la prévalence des infections  </a:t>
            </a:r>
            <a:r>
              <a:rPr lang="en-US" altLang="en-US" sz="2400" b="1" dirty="0">
                <a:solidFill>
                  <a:srgbClr val="37424A"/>
                </a:solidFill>
              </a:rPr>
              <a:t>HPV 6/11/16/18 </a:t>
            </a:r>
            <a:r>
              <a:rPr lang="en-US" altLang="en-US" sz="2400" dirty="0">
                <a:solidFill>
                  <a:srgbClr val="37424A"/>
                </a:solidFill>
              </a:rPr>
              <a:t>chez les femmes </a:t>
            </a:r>
            <a:r>
              <a:rPr lang="en-US" altLang="en-US" sz="2400" dirty="0" err="1">
                <a:solidFill>
                  <a:srgbClr val="37424A"/>
                </a:solidFill>
              </a:rPr>
              <a:t>vaccinées</a:t>
            </a:r>
            <a:r>
              <a:rPr lang="en-US" altLang="en-US" sz="2400" dirty="0">
                <a:solidFill>
                  <a:srgbClr val="37424A"/>
                </a:solidFill>
              </a:rPr>
              <a:t> vs non </a:t>
            </a:r>
            <a:r>
              <a:rPr lang="en-US" altLang="en-US" sz="2400" dirty="0" err="1">
                <a:solidFill>
                  <a:srgbClr val="37424A"/>
                </a:solidFill>
              </a:rPr>
              <a:t>vaccinées</a:t>
            </a:r>
            <a:r>
              <a:rPr lang="en-US" altLang="en-US" sz="2400" dirty="0">
                <a:solidFill>
                  <a:srgbClr val="37424A"/>
                </a:solidFill>
              </a:rPr>
              <a:t>  14 </a:t>
            </a:r>
            <a:r>
              <a:rPr lang="en-US" altLang="en-US" sz="2400" dirty="0" err="1">
                <a:solidFill>
                  <a:srgbClr val="37424A"/>
                </a:solidFill>
              </a:rPr>
              <a:t>à</a:t>
            </a:r>
            <a:r>
              <a:rPr lang="en-US" altLang="en-US" sz="2400" dirty="0">
                <a:solidFill>
                  <a:srgbClr val="37424A"/>
                </a:solidFill>
              </a:rPr>
              <a:t> 24 </a:t>
            </a:r>
            <a:r>
              <a:rPr lang="en-US" altLang="en-US" sz="2400" dirty="0" err="1">
                <a:solidFill>
                  <a:srgbClr val="37424A"/>
                </a:solidFill>
              </a:rPr>
              <a:t>ans</a:t>
            </a:r>
            <a:r>
              <a:rPr lang="en-US" altLang="en-US" sz="2400" dirty="0">
                <a:solidFill>
                  <a:srgbClr val="37424A"/>
                </a:solidFill>
              </a:rPr>
              <a:t> . </a:t>
            </a:r>
          </a:p>
        </p:txBody>
      </p:sp>
    </p:spTree>
    <p:extLst>
      <p:ext uri="{BB962C8B-B14F-4D97-AF65-F5344CB8AC3E}">
        <p14:creationId xmlns:p14="http://schemas.microsoft.com/office/powerpoint/2010/main" val="1803310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00013" y="43174"/>
            <a:ext cx="12091987" cy="802309"/>
          </a:xfrm>
          <a:solidFill>
            <a:schemeClr val="accent1">
              <a:lumMod val="40000"/>
              <a:lumOff val="60000"/>
            </a:schemeClr>
          </a:solidFill>
        </p:spPr>
        <p:txBody>
          <a:bodyPr>
            <a:normAutofit/>
          </a:bodyPr>
          <a:lstStyle/>
          <a:p>
            <a:r>
              <a:rPr lang="fr-FR" sz="3000"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DE ROUTINE CONTRE HPV DANS LE MONDE</a:t>
            </a:r>
          </a:p>
        </p:txBody>
      </p:sp>
      <p:pic>
        <p:nvPicPr>
          <p:cNvPr id="4" name="Image 3">
            <a:extLst>
              <a:ext uri="{FF2B5EF4-FFF2-40B4-BE49-F238E27FC236}">
                <a16:creationId xmlns:a16="http://schemas.microsoft.com/office/drawing/2014/main" id="{99435644-F540-4379-A03F-E1A9D2912695}"/>
              </a:ext>
            </a:extLst>
          </p:cNvPr>
          <p:cNvPicPr>
            <a:picLocks noChangeAspect="1"/>
          </p:cNvPicPr>
          <p:nvPr/>
        </p:nvPicPr>
        <p:blipFill rotWithShape="1">
          <a:blip r:embed="rId2"/>
          <a:srcRect t="6752"/>
          <a:stretch/>
        </p:blipFill>
        <p:spPr>
          <a:xfrm>
            <a:off x="1882458" y="888656"/>
            <a:ext cx="8427084" cy="4638777"/>
          </a:xfrm>
          <a:prstGeom prst="rect">
            <a:avLst/>
          </a:prstGeom>
        </p:spPr>
      </p:pic>
      <p:pic>
        <p:nvPicPr>
          <p:cNvPr id="7" name="Image 6">
            <a:extLst>
              <a:ext uri="{FF2B5EF4-FFF2-40B4-BE49-F238E27FC236}">
                <a16:creationId xmlns:a16="http://schemas.microsoft.com/office/drawing/2014/main" id="{41CC734C-2C37-EA49-F061-E64CACCBF683}"/>
              </a:ext>
            </a:extLst>
          </p:cNvPr>
          <p:cNvPicPr>
            <a:picLocks noChangeAspect="1"/>
          </p:cNvPicPr>
          <p:nvPr/>
        </p:nvPicPr>
        <p:blipFill>
          <a:blip r:embed="rId3"/>
          <a:stretch>
            <a:fillRect/>
          </a:stretch>
        </p:blipFill>
        <p:spPr>
          <a:xfrm>
            <a:off x="2667918" y="5570606"/>
            <a:ext cx="5277679" cy="1287394"/>
          </a:xfrm>
          <a:prstGeom prst="rect">
            <a:avLst/>
          </a:prstGeom>
        </p:spPr>
      </p:pic>
      <p:sp>
        <p:nvSpPr>
          <p:cNvPr id="2" name="Espace réservé du numéro de diapositive 1">
            <a:extLst>
              <a:ext uri="{FF2B5EF4-FFF2-40B4-BE49-F238E27FC236}">
                <a16:creationId xmlns:a16="http://schemas.microsoft.com/office/drawing/2014/main" id="{BE8A09D9-EAD2-DC8E-4297-DE8BD9A64763}"/>
              </a:ext>
            </a:extLst>
          </p:cNvPr>
          <p:cNvSpPr>
            <a:spLocks noGrp="1"/>
          </p:cNvSpPr>
          <p:nvPr>
            <p:ph type="sldNum" sz="quarter" idx="12"/>
          </p:nvPr>
        </p:nvSpPr>
        <p:spPr/>
        <p:txBody>
          <a:bodyPr/>
          <a:lstStyle/>
          <a:p>
            <a:fld id="{DF943E36-012F-B248-ACD2-753A8BD42C72}" type="slidenum">
              <a:rPr lang="fr-FR" smtClean="0"/>
              <a:t>32</a:t>
            </a:fld>
            <a:endParaRPr lang="fr-FR"/>
          </a:p>
        </p:txBody>
      </p:sp>
    </p:spTree>
    <p:extLst>
      <p:ext uri="{BB962C8B-B14F-4D97-AF65-F5344CB8AC3E}">
        <p14:creationId xmlns:p14="http://schemas.microsoft.com/office/powerpoint/2010/main" val="3267026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28650" y="2000251"/>
            <a:ext cx="11129963" cy="4601517"/>
          </a:xfrm>
          <a:prstGeom prst="rect">
            <a:avLst/>
          </a:prstGeom>
        </p:spPr>
      </p:pic>
      <p:sp>
        <p:nvSpPr>
          <p:cNvPr id="13" name="Rectangle 12"/>
          <p:cNvSpPr/>
          <p:nvPr/>
        </p:nvSpPr>
        <p:spPr>
          <a:xfrm>
            <a:off x="328613" y="921714"/>
            <a:ext cx="11701462" cy="1015663"/>
          </a:xfrm>
          <a:prstGeom prst="rect">
            <a:avLst/>
          </a:prstGeom>
        </p:spPr>
        <p:txBody>
          <a:bodyPr wrap="square">
            <a:spAutoFit/>
          </a:bodyPr>
          <a:lstStyle/>
          <a:p>
            <a:r>
              <a:rPr lang="en-US" sz="2000" b="1" u="sng" dirty="0">
                <a:solidFill>
                  <a:srgbClr val="FF0000"/>
                </a:solidFill>
                <a:latin typeface="AdvGulliv-R"/>
              </a:rPr>
              <a:t> Au </a:t>
            </a:r>
            <a:r>
              <a:rPr lang="en-US" sz="2000" b="1" u="sng" dirty="0" err="1">
                <a:solidFill>
                  <a:srgbClr val="FF0000"/>
                </a:solidFill>
                <a:latin typeface="AdvGulliv-R"/>
              </a:rPr>
              <a:t>Sénégal</a:t>
            </a:r>
            <a:r>
              <a:rPr lang="en-US" sz="2000" b="1" dirty="0">
                <a:solidFill>
                  <a:srgbClr val="FF0000"/>
                </a:solidFill>
                <a:latin typeface="AdvGulliv-R"/>
              </a:rPr>
              <a:t> </a:t>
            </a:r>
            <a:r>
              <a:rPr lang="en-US" sz="2000" dirty="0">
                <a:latin typeface="AdvGulliv-R"/>
              </a:rPr>
              <a:t>:  </a:t>
            </a:r>
          </a:p>
          <a:p>
            <a:pPr marL="342900" indent="-342900">
              <a:buFont typeface="Arial" panose="020B0604020202020204" pitchFamily="34" charset="0"/>
              <a:buChar char="•"/>
            </a:pPr>
            <a:r>
              <a:rPr lang="en-US" sz="2000" dirty="0" err="1">
                <a:latin typeface="AdvGulliv-R"/>
              </a:rPr>
              <a:t>Programme</a:t>
            </a:r>
            <a:r>
              <a:rPr lang="en-US" sz="2000" dirty="0">
                <a:latin typeface="AdvGulliv-R"/>
              </a:rPr>
              <a:t> de </a:t>
            </a:r>
            <a:r>
              <a:rPr lang="en-US" sz="2000" dirty="0" err="1">
                <a:latin typeface="AdvGulliv-R"/>
              </a:rPr>
              <a:t>démonstration</a:t>
            </a:r>
            <a:r>
              <a:rPr lang="en-US" sz="2000" dirty="0">
                <a:latin typeface="AdvGulliv-R"/>
              </a:rPr>
              <a:t> in 2014–2016 du </a:t>
            </a:r>
            <a:r>
              <a:rPr lang="en-US" sz="2000" dirty="0" err="1">
                <a:latin typeface="AdvGulliv-R"/>
              </a:rPr>
              <a:t>vaccin</a:t>
            </a:r>
            <a:r>
              <a:rPr lang="en-US" sz="2000" dirty="0">
                <a:latin typeface="AdvGulliv-R"/>
              </a:rPr>
              <a:t> (HPV) </a:t>
            </a:r>
          </a:p>
          <a:p>
            <a:pPr marL="342900" indent="-342900">
              <a:buFont typeface="Arial" panose="020B0604020202020204" pitchFamily="34" charset="0"/>
              <a:buChar char="•"/>
            </a:pPr>
            <a:r>
              <a:rPr lang="en-US" sz="2000" dirty="0">
                <a:latin typeface="AdvGulliv-R"/>
              </a:rPr>
              <a:t>Introduction en 2018 dans la routine chez les filles à partir de 9 </a:t>
            </a:r>
            <a:r>
              <a:rPr lang="en-US" sz="2000" dirty="0" err="1">
                <a:latin typeface="AdvGulliv-R"/>
              </a:rPr>
              <a:t>ans</a:t>
            </a:r>
            <a:endParaRPr lang="fr-FR" sz="2000" dirty="0"/>
          </a:p>
        </p:txBody>
      </p:sp>
      <p:sp>
        <p:nvSpPr>
          <p:cNvPr id="2" name="Espace réservé du numéro de diapositive 1">
            <a:extLst>
              <a:ext uri="{FF2B5EF4-FFF2-40B4-BE49-F238E27FC236}">
                <a16:creationId xmlns:a16="http://schemas.microsoft.com/office/drawing/2014/main" id="{20D96C48-6F48-3A04-B956-D600999B786B}"/>
              </a:ext>
            </a:extLst>
          </p:cNvPr>
          <p:cNvSpPr>
            <a:spLocks noGrp="1"/>
          </p:cNvSpPr>
          <p:nvPr>
            <p:ph type="sldNum" sz="quarter" idx="12"/>
          </p:nvPr>
        </p:nvSpPr>
        <p:spPr/>
        <p:txBody>
          <a:bodyPr/>
          <a:lstStyle/>
          <a:p>
            <a:fld id="{DF943E36-012F-B248-ACD2-753A8BD42C72}" type="slidenum">
              <a:rPr lang="fr-FR" smtClean="0"/>
              <a:t>33</a:t>
            </a:fld>
            <a:endParaRPr lang="fr-FR"/>
          </a:p>
        </p:txBody>
      </p:sp>
      <p:sp>
        <p:nvSpPr>
          <p:cNvPr id="7" name="Titre 1">
            <a:extLst>
              <a:ext uri="{FF2B5EF4-FFF2-40B4-BE49-F238E27FC236}">
                <a16:creationId xmlns:a16="http://schemas.microsoft.com/office/drawing/2014/main" id="{261581CA-C0E0-38B0-27D6-250D2B3F0E65}"/>
              </a:ext>
            </a:extLst>
          </p:cNvPr>
          <p:cNvSpPr>
            <a:spLocks noGrp="1"/>
          </p:cNvSpPr>
          <p:nvPr>
            <p:ph type="title"/>
          </p:nvPr>
        </p:nvSpPr>
        <p:spPr>
          <a:xfrm>
            <a:off x="100013" y="43174"/>
            <a:ext cx="12091987" cy="802309"/>
          </a:xfrm>
          <a:solidFill>
            <a:schemeClr val="accent1">
              <a:lumMod val="40000"/>
              <a:lumOff val="60000"/>
            </a:schemeClr>
          </a:solidFill>
        </p:spPr>
        <p:txBody>
          <a:bodyPr>
            <a:normAutofit/>
          </a:bodyPr>
          <a:lstStyle/>
          <a:p>
            <a:r>
              <a:rPr lang="fr-FR" sz="3000"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DE ROUTINE CONTRE HPV DANS LE MONDE</a:t>
            </a:r>
          </a:p>
        </p:txBody>
      </p:sp>
    </p:spTree>
    <p:extLst>
      <p:ext uri="{BB962C8B-B14F-4D97-AF65-F5344CB8AC3E}">
        <p14:creationId xmlns:p14="http://schemas.microsoft.com/office/powerpoint/2010/main" val="1975524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contenu 2"/>
          <p:cNvSpPr>
            <a:spLocks noGrp="1"/>
          </p:cNvSpPr>
          <p:nvPr>
            <p:ph idx="1"/>
          </p:nvPr>
        </p:nvSpPr>
        <p:spPr>
          <a:xfrm>
            <a:off x="1277007" y="1173163"/>
            <a:ext cx="8936969" cy="5425033"/>
          </a:xfrm>
        </p:spPr>
        <p:txBody>
          <a:bodyPr>
            <a:normAutofit/>
          </a:bodyPr>
          <a:lstStyle/>
          <a:p>
            <a:pPr marL="0" indent="0">
              <a:buNone/>
            </a:pPr>
            <a:endParaRPr lang="bn-IN" sz="2900" dirty="0">
              <a:latin typeface="Arial" charset="0"/>
              <a:cs typeface="Arial" charset="0"/>
            </a:endParaRPr>
          </a:p>
          <a:p>
            <a:pPr marL="0" indent="0">
              <a:buNone/>
            </a:pPr>
            <a:endParaRPr lang="fr-FR" sz="2600" dirty="0">
              <a:solidFill>
                <a:srgbClr val="000000"/>
              </a:solidFill>
              <a:latin typeface="Arial" charset="0"/>
              <a:cs typeface="Arial" charset="0"/>
            </a:endParaRPr>
          </a:p>
        </p:txBody>
      </p:sp>
      <p:pic>
        <p:nvPicPr>
          <p:cNvPr id="2" name="Image 1">
            <a:extLst>
              <a:ext uri="{FF2B5EF4-FFF2-40B4-BE49-F238E27FC236}">
                <a16:creationId xmlns:a16="http://schemas.microsoft.com/office/drawing/2014/main" id="{E670B45D-5608-0A41-9441-552D6DFB2166}"/>
              </a:ext>
            </a:extLst>
          </p:cNvPr>
          <p:cNvPicPr>
            <a:picLocks noChangeAspect="1"/>
          </p:cNvPicPr>
          <p:nvPr/>
        </p:nvPicPr>
        <p:blipFill>
          <a:blip r:embed="rId2"/>
          <a:stretch>
            <a:fillRect/>
          </a:stretch>
        </p:blipFill>
        <p:spPr>
          <a:xfrm>
            <a:off x="1030763" y="1173163"/>
            <a:ext cx="9183213" cy="5195678"/>
          </a:xfrm>
          <a:prstGeom prst="rect">
            <a:avLst/>
          </a:prstGeom>
        </p:spPr>
      </p:pic>
      <p:sp>
        <p:nvSpPr>
          <p:cNvPr id="6" name="Titre 1">
            <a:extLst>
              <a:ext uri="{FF2B5EF4-FFF2-40B4-BE49-F238E27FC236}">
                <a16:creationId xmlns:a16="http://schemas.microsoft.com/office/drawing/2014/main" id="{D3121DB0-F767-E014-2774-1C55A7509C8D}"/>
              </a:ext>
            </a:extLst>
          </p:cNvPr>
          <p:cNvSpPr>
            <a:spLocks noGrp="1"/>
          </p:cNvSpPr>
          <p:nvPr>
            <p:ph type="title"/>
          </p:nvPr>
        </p:nvSpPr>
        <p:spPr>
          <a:xfrm>
            <a:off x="100013" y="43174"/>
            <a:ext cx="12091987" cy="802309"/>
          </a:xfrm>
          <a:solidFill>
            <a:schemeClr val="accent1">
              <a:lumMod val="40000"/>
              <a:lumOff val="60000"/>
            </a:schemeClr>
          </a:solidFill>
        </p:spPr>
        <p:txBody>
          <a:bodyPr>
            <a:normAutofit fontScale="90000"/>
          </a:bodyPr>
          <a:lstStyle/>
          <a:p>
            <a:r>
              <a:rPr lang="fr-FR" sz="3000"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DE ROUTINE CONTRE HPV AU SENEGAL AVANT COVID-19 (2019)</a:t>
            </a:r>
          </a:p>
        </p:txBody>
      </p:sp>
    </p:spTree>
    <p:extLst>
      <p:ext uri="{BB962C8B-B14F-4D97-AF65-F5344CB8AC3E}">
        <p14:creationId xmlns:p14="http://schemas.microsoft.com/office/powerpoint/2010/main" val="1404775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contenu 2"/>
          <p:cNvSpPr>
            <a:spLocks noGrp="1"/>
          </p:cNvSpPr>
          <p:nvPr>
            <p:ph idx="1"/>
          </p:nvPr>
        </p:nvSpPr>
        <p:spPr>
          <a:xfrm>
            <a:off x="1277007" y="1173163"/>
            <a:ext cx="8936969" cy="5425033"/>
          </a:xfrm>
        </p:spPr>
        <p:txBody>
          <a:bodyPr>
            <a:normAutofit/>
          </a:bodyPr>
          <a:lstStyle/>
          <a:p>
            <a:pPr marL="0" indent="0">
              <a:buNone/>
            </a:pPr>
            <a:endParaRPr lang="bn-IN" sz="2900" dirty="0">
              <a:latin typeface="Arial" charset="0"/>
              <a:cs typeface="Arial" charset="0"/>
            </a:endParaRPr>
          </a:p>
          <a:p>
            <a:pPr marL="0" indent="0">
              <a:buNone/>
            </a:pPr>
            <a:endParaRPr lang="fr-FR" sz="2600" dirty="0">
              <a:solidFill>
                <a:srgbClr val="000000"/>
              </a:solidFill>
              <a:latin typeface="Arial" charset="0"/>
              <a:cs typeface="Arial" charset="0"/>
            </a:endParaRPr>
          </a:p>
        </p:txBody>
      </p:sp>
      <p:pic>
        <p:nvPicPr>
          <p:cNvPr id="3" name="Image 2">
            <a:extLst>
              <a:ext uri="{FF2B5EF4-FFF2-40B4-BE49-F238E27FC236}">
                <a16:creationId xmlns:a16="http://schemas.microsoft.com/office/drawing/2014/main" id="{4D7A7114-A56A-4747-8696-4CBE1EEFE281}"/>
              </a:ext>
            </a:extLst>
          </p:cNvPr>
          <p:cNvPicPr>
            <a:picLocks noChangeAspect="1"/>
          </p:cNvPicPr>
          <p:nvPr/>
        </p:nvPicPr>
        <p:blipFill>
          <a:blip r:embed="rId2"/>
          <a:stretch>
            <a:fillRect/>
          </a:stretch>
        </p:blipFill>
        <p:spPr>
          <a:xfrm>
            <a:off x="1030764" y="1220012"/>
            <a:ext cx="8494235" cy="5090490"/>
          </a:xfrm>
          <a:prstGeom prst="rect">
            <a:avLst/>
          </a:prstGeom>
        </p:spPr>
      </p:pic>
      <p:sp>
        <p:nvSpPr>
          <p:cNvPr id="2" name="ZoneTexte 1">
            <a:extLst>
              <a:ext uri="{FF2B5EF4-FFF2-40B4-BE49-F238E27FC236}">
                <a16:creationId xmlns:a16="http://schemas.microsoft.com/office/drawing/2014/main" id="{69E35356-CFE5-234E-B529-82156BDAA66D}"/>
              </a:ext>
            </a:extLst>
          </p:cNvPr>
          <p:cNvSpPr txBox="1"/>
          <p:nvPr/>
        </p:nvSpPr>
        <p:spPr>
          <a:xfrm>
            <a:off x="9394371" y="3243943"/>
            <a:ext cx="2601686" cy="646331"/>
          </a:xfrm>
          <a:prstGeom prst="rect">
            <a:avLst/>
          </a:prstGeom>
          <a:solidFill>
            <a:srgbClr val="7030A0"/>
          </a:solidFill>
        </p:spPr>
        <p:txBody>
          <a:bodyPr wrap="square" rtlCol="0">
            <a:spAutoFit/>
          </a:bodyPr>
          <a:lstStyle/>
          <a:p>
            <a:pPr marL="285750" indent="-285750">
              <a:buFontTx/>
              <a:buChar char="-"/>
            </a:pPr>
            <a:r>
              <a:rPr lang="fr-FR" b="1" dirty="0">
                <a:solidFill>
                  <a:schemeClr val="bg1"/>
                </a:solidFill>
              </a:rPr>
              <a:t>CV HPV1 : 51%</a:t>
            </a:r>
          </a:p>
          <a:p>
            <a:pPr marL="285750" indent="-285750">
              <a:buFontTx/>
              <a:buChar char="-"/>
            </a:pPr>
            <a:r>
              <a:rPr lang="fr-FR" b="1" dirty="0">
                <a:solidFill>
                  <a:schemeClr val="bg1"/>
                </a:solidFill>
              </a:rPr>
              <a:t>CV HPV2 : 35% </a:t>
            </a:r>
          </a:p>
        </p:txBody>
      </p:sp>
      <p:sp>
        <p:nvSpPr>
          <p:cNvPr id="7" name="Titre 1">
            <a:extLst>
              <a:ext uri="{FF2B5EF4-FFF2-40B4-BE49-F238E27FC236}">
                <a16:creationId xmlns:a16="http://schemas.microsoft.com/office/drawing/2014/main" id="{2D487CF9-A750-91EF-4210-24F569C5A94F}"/>
              </a:ext>
            </a:extLst>
          </p:cNvPr>
          <p:cNvSpPr>
            <a:spLocks noGrp="1"/>
          </p:cNvSpPr>
          <p:nvPr>
            <p:ph type="title"/>
          </p:nvPr>
        </p:nvSpPr>
        <p:spPr>
          <a:xfrm>
            <a:off x="100013" y="43174"/>
            <a:ext cx="12091987" cy="802309"/>
          </a:xfrm>
          <a:solidFill>
            <a:schemeClr val="accent1">
              <a:lumMod val="40000"/>
              <a:lumOff val="60000"/>
            </a:schemeClr>
          </a:solidFill>
        </p:spPr>
        <p:txBody>
          <a:bodyPr>
            <a:normAutofit fontScale="90000"/>
          </a:bodyPr>
          <a:lstStyle/>
          <a:p>
            <a:r>
              <a:rPr lang="fr-FR" sz="3000" b="1" dirty="0">
                <a:solidFill>
                  <a:srgbClr val="C00000"/>
                </a:solidFill>
                <a:latin typeface="Tahoma" panose="020B0604030504040204" pitchFamily="34" charset="0"/>
                <a:ea typeface="Tahoma" panose="020B0604030504040204" pitchFamily="34" charset="0"/>
                <a:cs typeface="Tahoma" panose="020B0604030504040204" pitchFamily="34" charset="0"/>
              </a:rPr>
              <a:t>VACCINATION DE ROUTINE CONTRE HPV AU SENEGAL PENDANT COVID-19 (2020)</a:t>
            </a:r>
          </a:p>
        </p:txBody>
      </p:sp>
    </p:spTree>
    <p:extLst>
      <p:ext uri="{BB962C8B-B14F-4D97-AF65-F5344CB8AC3E}">
        <p14:creationId xmlns:p14="http://schemas.microsoft.com/office/powerpoint/2010/main" val="3486592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on a bench&#10;&#10;Description automatically generated with low confidence">
            <a:extLst>
              <a:ext uri="{FF2B5EF4-FFF2-40B4-BE49-F238E27FC236}">
                <a16:creationId xmlns:a16="http://schemas.microsoft.com/office/drawing/2014/main" id="{A9AE2389-9B3B-E8F6-7D28-9A46613217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3547"/>
            <a:ext cx="12192000" cy="8111547"/>
          </a:xfrm>
          <a:prstGeom prst="rect">
            <a:avLst/>
          </a:prstGeom>
        </p:spPr>
      </p:pic>
      <p:sp>
        <p:nvSpPr>
          <p:cNvPr id="5" name="Rectangle 4">
            <a:extLst>
              <a:ext uri="{FF2B5EF4-FFF2-40B4-BE49-F238E27FC236}">
                <a16:creationId xmlns:a16="http://schemas.microsoft.com/office/drawing/2014/main" id="{87762B41-8674-25BC-4775-14B8ED8DBF1E}"/>
              </a:ext>
            </a:extLst>
          </p:cNvPr>
          <p:cNvSpPr/>
          <p:nvPr/>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Std Light"/>
              <a:ea typeface="+mn-ea"/>
              <a:cs typeface="+mn-cs"/>
            </a:endParaRPr>
          </a:p>
        </p:txBody>
      </p:sp>
      <p:sp>
        <p:nvSpPr>
          <p:cNvPr id="6" name="Rectangle 5">
            <a:extLst>
              <a:ext uri="{FF2B5EF4-FFF2-40B4-BE49-F238E27FC236}">
                <a16:creationId xmlns:a16="http://schemas.microsoft.com/office/drawing/2014/main" id="{19D496A2-32A3-B251-8CDD-725626B5516C}"/>
              </a:ext>
            </a:extLst>
          </p:cNvPr>
          <p:cNvSpPr/>
          <p:nvPr/>
        </p:nvSpPr>
        <p:spPr>
          <a:xfrm>
            <a:off x="1334310" y="2639437"/>
            <a:ext cx="9523379" cy="3093397"/>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Std Light"/>
              <a:ea typeface="+mn-ea"/>
              <a:cs typeface="+mn-cs"/>
            </a:endParaRPr>
          </a:p>
        </p:txBody>
      </p:sp>
      <p:sp>
        <p:nvSpPr>
          <p:cNvPr id="2" name="Title 1">
            <a:extLst>
              <a:ext uri="{FF2B5EF4-FFF2-40B4-BE49-F238E27FC236}">
                <a16:creationId xmlns:a16="http://schemas.microsoft.com/office/drawing/2014/main" id="{521AD50B-2B64-4CAE-A532-389CB27854A3}"/>
              </a:ext>
            </a:extLst>
          </p:cNvPr>
          <p:cNvSpPr>
            <a:spLocks noGrp="1"/>
          </p:cNvSpPr>
          <p:nvPr>
            <p:ph type="title" idx="4294967295"/>
          </p:nvPr>
        </p:nvSpPr>
        <p:spPr>
          <a:xfrm>
            <a:off x="2193586" y="2941960"/>
            <a:ext cx="7026816" cy="1754326"/>
          </a:xfrm>
          <a:prstGeom prst="rect">
            <a:avLst/>
          </a:prstGeom>
        </p:spPr>
        <p:txBody>
          <a:bodyPr wrap="square">
            <a:spAutoFit/>
          </a:bodyPr>
          <a:lstStyle/>
          <a:p>
            <a:r>
              <a:rPr lang="fr-FR" sz="4000" b="1" dirty="0">
                <a:solidFill>
                  <a:schemeClr val="bg1"/>
                </a:solidFill>
              </a:rPr>
              <a:t>Évaluation des données existantes sur la vaccination anti-HPV à dose unique</a:t>
            </a:r>
          </a:p>
        </p:txBody>
      </p:sp>
      <p:sp>
        <p:nvSpPr>
          <p:cNvPr id="9" name="Rectangle 8">
            <a:extLst>
              <a:ext uri="{FF2B5EF4-FFF2-40B4-BE49-F238E27FC236}">
                <a16:creationId xmlns:a16="http://schemas.microsoft.com/office/drawing/2014/main" id="{6C620CAE-7FCA-DBCA-E1D4-EDF1BDF2B81C}"/>
              </a:ext>
            </a:extLst>
          </p:cNvPr>
          <p:cNvSpPr/>
          <p:nvPr/>
        </p:nvSpPr>
        <p:spPr>
          <a:xfrm>
            <a:off x="7943850" y="5442622"/>
            <a:ext cx="2553105" cy="5674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Std Light"/>
              <a:ea typeface="+mn-ea"/>
              <a:cs typeface="+mn-cs"/>
            </a:endParaRPr>
          </a:p>
        </p:txBody>
      </p:sp>
      <p:pic>
        <p:nvPicPr>
          <p:cNvPr id="8" name="Picture 7">
            <a:extLst>
              <a:ext uri="{FF2B5EF4-FFF2-40B4-BE49-F238E27FC236}">
                <a16:creationId xmlns:a16="http://schemas.microsoft.com/office/drawing/2014/main" id="{614C9C88-9247-9EB4-EC95-B2EB30301A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7448" y="5493074"/>
            <a:ext cx="2070988" cy="517747"/>
          </a:xfrm>
          <a:prstGeom prst="rect">
            <a:avLst/>
          </a:prstGeom>
        </p:spPr>
      </p:pic>
    </p:spTree>
    <p:extLst>
      <p:ext uri="{BB962C8B-B14F-4D97-AF65-F5344CB8AC3E}">
        <p14:creationId xmlns:p14="http://schemas.microsoft.com/office/powerpoint/2010/main" val="4233950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24DCB4-3C0F-7C00-9E63-250AC521C097}"/>
              </a:ext>
            </a:extLst>
          </p:cNvPr>
          <p:cNvSpPr>
            <a:spLocks noGrp="1"/>
          </p:cNvSpPr>
          <p:nvPr>
            <p:ph type="body" sz="quarter" idx="14"/>
          </p:nvPr>
        </p:nvSpPr>
        <p:spPr>
          <a:xfrm>
            <a:off x="157163" y="0"/>
            <a:ext cx="11756664" cy="1319624"/>
          </a:xfrm>
        </p:spPr>
        <p:txBody>
          <a:bodyPr>
            <a:normAutofit/>
          </a:bodyPr>
          <a:lstStyle/>
          <a:p>
            <a:pPr marL="0" indent="0">
              <a:buNone/>
            </a:pP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Données en faveur des avantages d’un schéma vaccinal</a:t>
            </a:r>
          </a:p>
          <a:p>
            <a:pPr marL="0" indent="0">
              <a:buNone/>
            </a:pP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anti-HPV à dose unique</a:t>
            </a:r>
          </a:p>
          <a:p>
            <a:endParaRPr lang="en-US" dirty="0"/>
          </a:p>
        </p:txBody>
      </p:sp>
      <p:sp>
        <p:nvSpPr>
          <p:cNvPr id="5" name="Oval 4">
            <a:extLst>
              <a:ext uri="{FF2B5EF4-FFF2-40B4-BE49-F238E27FC236}">
                <a16:creationId xmlns:a16="http://schemas.microsoft.com/office/drawing/2014/main" id="{0C6F59B5-1BA8-E71C-50CD-424F8C132D1B}"/>
              </a:ext>
            </a:extLst>
          </p:cNvPr>
          <p:cNvSpPr>
            <a:spLocks/>
          </p:cNvSpPr>
          <p:nvPr/>
        </p:nvSpPr>
        <p:spPr>
          <a:xfrm>
            <a:off x="554736" y="2490022"/>
            <a:ext cx="661599" cy="661599"/>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926AF1AA-32C3-FF08-B053-D78D59E15197}"/>
              </a:ext>
            </a:extLst>
          </p:cNvPr>
          <p:cNvSpPr txBox="1">
            <a:spLocks/>
          </p:cNvSpPr>
          <p:nvPr/>
        </p:nvSpPr>
        <p:spPr>
          <a:xfrm>
            <a:off x="1492528" y="2504362"/>
            <a:ext cx="10421298" cy="73866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2400" b="1" i="0" u="none" strike="noStrike" cap="none" normalizeH="0" baseline="0" noProof="0" dirty="0">
                <a:ln>
                  <a:noFill/>
                </a:ln>
                <a:solidFill>
                  <a:srgbClr val="000000"/>
                </a:solidFill>
                <a:uLnTx/>
                <a:uFillTx/>
                <a:ea typeface="+mn-ea"/>
                <a:cs typeface="Arial" panose="020B0604020202020204" pitchFamily="34" charset="0"/>
              </a:rPr>
              <a:t>Une dose unique offre des niveaux de protection élevés, d’une ampleur similaire (efficacité de 98 %) à celle des schémas multidoses</a:t>
            </a:r>
          </a:p>
        </p:txBody>
      </p:sp>
      <p:sp>
        <p:nvSpPr>
          <p:cNvPr id="7" name="Oval 6">
            <a:extLst>
              <a:ext uri="{FF2B5EF4-FFF2-40B4-BE49-F238E27FC236}">
                <a16:creationId xmlns:a16="http://schemas.microsoft.com/office/drawing/2014/main" id="{CD65526F-9078-AE1C-9B20-4763D97DD73E}"/>
              </a:ext>
            </a:extLst>
          </p:cNvPr>
          <p:cNvSpPr>
            <a:spLocks/>
          </p:cNvSpPr>
          <p:nvPr/>
        </p:nvSpPr>
        <p:spPr>
          <a:xfrm>
            <a:off x="568941" y="3603689"/>
            <a:ext cx="661599" cy="661599"/>
          </a:xfrm>
          <a:prstGeom prst="ellipse">
            <a:avLst/>
          </a:prstGeom>
          <a:solidFill>
            <a:schemeClr val="accent3"/>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8" name="Graphic 7">
            <a:extLst>
              <a:ext uri="{FF2B5EF4-FFF2-40B4-BE49-F238E27FC236}">
                <a16:creationId xmlns:a16="http://schemas.microsoft.com/office/drawing/2014/main" id="{E5D7DCD8-EFD6-9040-18C9-E6F11D5E8E83}"/>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02323" y="3516479"/>
            <a:ext cx="366424" cy="365770"/>
          </a:xfrm>
          <a:prstGeom prst="rect">
            <a:avLst/>
          </a:prstGeom>
        </p:spPr>
      </p:pic>
      <p:sp>
        <p:nvSpPr>
          <p:cNvPr id="9" name="TextBox 8">
            <a:extLst>
              <a:ext uri="{FF2B5EF4-FFF2-40B4-BE49-F238E27FC236}">
                <a16:creationId xmlns:a16="http://schemas.microsoft.com/office/drawing/2014/main" id="{3ED9FDEB-CDA1-FCCB-216B-C98B0CC31FE6}"/>
              </a:ext>
            </a:extLst>
          </p:cNvPr>
          <p:cNvSpPr txBox="1">
            <a:spLocks/>
          </p:cNvSpPr>
          <p:nvPr/>
        </p:nvSpPr>
        <p:spPr>
          <a:xfrm>
            <a:off x="1489214" y="3506365"/>
            <a:ext cx="10148050" cy="73866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2400" b="1" i="0" u="none" strike="noStrike" cap="none" normalizeH="0" baseline="0" noProof="0" dirty="0">
                <a:ln>
                  <a:noFill/>
                </a:ln>
                <a:solidFill>
                  <a:srgbClr val="000000"/>
                </a:solidFill>
                <a:uLnTx/>
                <a:uFillTx/>
                <a:ea typeface="+mn-ea"/>
                <a:cs typeface="Arial" panose="020B0604020202020204" pitchFamily="34" charset="0"/>
              </a:rPr>
              <a:t>Les schémas à dose unique peuvent présenter des économies significatives et peuvent aider à relever les défis globaux de distribution</a:t>
            </a:r>
          </a:p>
        </p:txBody>
      </p:sp>
      <p:grpSp>
        <p:nvGrpSpPr>
          <p:cNvPr id="10" name="Group 9">
            <a:extLst>
              <a:ext uri="{FF2B5EF4-FFF2-40B4-BE49-F238E27FC236}">
                <a16:creationId xmlns:a16="http://schemas.microsoft.com/office/drawing/2014/main" id="{A61E4F3A-5ACB-5644-CC2B-93CBB326EE0B}"/>
              </a:ext>
            </a:extLst>
          </p:cNvPr>
          <p:cNvGrpSpPr/>
          <p:nvPr/>
        </p:nvGrpSpPr>
        <p:grpSpPr>
          <a:xfrm>
            <a:off x="538131" y="4459203"/>
            <a:ext cx="661599" cy="661599"/>
            <a:chOff x="554736" y="4549555"/>
            <a:chExt cx="661599" cy="661599"/>
          </a:xfrm>
          <a:solidFill>
            <a:schemeClr val="accent3"/>
          </a:solidFill>
        </p:grpSpPr>
        <p:sp>
          <p:nvSpPr>
            <p:cNvPr id="11" name="Oval 10">
              <a:extLst>
                <a:ext uri="{FF2B5EF4-FFF2-40B4-BE49-F238E27FC236}">
                  <a16:creationId xmlns:a16="http://schemas.microsoft.com/office/drawing/2014/main" id="{22FD9303-BB6B-1364-C175-33595066EFFE}"/>
                </a:ext>
              </a:extLst>
            </p:cNvPr>
            <p:cNvSpPr>
              <a:spLocks/>
            </p:cNvSpPr>
            <p:nvPr/>
          </p:nvSpPr>
          <p:spPr>
            <a:xfrm>
              <a:off x="554736" y="4549555"/>
              <a:ext cx="661599" cy="661599"/>
            </a:xfrm>
            <a:prstGeom prst="ellipse">
              <a:avLst/>
            </a:prstGeom>
            <a:solidFill>
              <a:schemeClr val="accent5"/>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err="1">
                <a:ln>
                  <a:noFill/>
                </a:ln>
                <a:solidFill>
                  <a:srgbClr val="000000"/>
                </a:solidFill>
                <a:effectLst/>
                <a:uLnTx/>
                <a:uFillTx/>
                <a:latin typeface="Arial"/>
                <a:ea typeface="+mn-ea"/>
                <a:cs typeface="+mn-cs"/>
              </a:endParaRPr>
            </a:p>
          </p:txBody>
        </p:sp>
        <p:pic>
          <p:nvPicPr>
            <p:cNvPr id="12" name="CustomIcon">
              <a:extLst>
                <a:ext uri="{FF2B5EF4-FFF2-40B4-BE49-F238E27FC236}">
                  <a16:creationId xmlns:a16="http://schemas.microsoft.com/office/drawing/2014/main" id="{C32D1E96-904E-5540-336E-6572168D2D4B}"/>
                </a:ext>
              </a:extLst>
            </p:cNvPr>
            <p:cNvPicPr>
              <a:picLocks/>
            </p:cNvPicPr>
            <p:nvPr>
              <p:custDataLst>
                <p:tags r:id="rId2"/>
              </p:custDataLst>
            </p:nvPr>
          </p:nvPicPr>
          <p:blipFill>
            <a:blip r:embed="rId7">
              <a:extLst>
                <a:ext uri="{96DAC541-7B7A-43D3-8B79-37D633B846F1}">
                  <asvg:svgBlip xmlns:asvg="http://schemas.microsoft.com/office/drawing/2016/SVG/main" r:embed="rId8"/>
                </a:ext>
              </a:extLst>
            </a:blip>
            <a:stretch>
              <a:fillRect/>
            </a:stretch>
          </p:blipFill>
          <p:spPr>
            <a:xfrm>
              <a:off x="702323" y="4697470"/>
              <a:ext cx="366424" cy="365770"/>
            </a:xfrm>
            <a:prstGeom prst="rect">
              <a:avLst/>
            </a:prstGeom>
          </p:spPr>
        </p:pic>
      </p:grpSp>
      <p:sp>
        <p:nvSpPr>
          <p:cNvPr id="13" name="TextBox 12">
            <a:extLst>
              <a:ext uri="{FF2B5EF4-FFF2-40B4-BE49-F238E27FC236}">
                <a16:creationId xmlns:a16="http://schemas.microsoft.com/office/drawing/2014/main" id="{18E1F765-48E0-39A3-5D2B-DA942B46F934}"/>
              </a:ext>
            </a:extLst>
          </p:cNvPr>
          <p:cNvSpPr txBox="1">
            <a:spLocks/>
          </p:cNvSpPr>
          <p:nvPr/>
        </p:nvSpPr>
        <p:spPr>
          <a:xfrm>
            <a:off x="1543354" y="4343967"/>
            <a:ext cx="9962928" cy="73866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2400" b="1" i="0" u="none" strike="noStrike" cap="none" normalizeH="0" baseline="0" noProof="0" dirty="0">
                <a:ln>
                  <a:noFill/>
                </a:ln>
                <a:solidFill>
                  <a:srgbClr val="000000"/>
                </a:solidFill>
                <a:uLnTx/>
                <a:uFillTx/>
                <a:ea typeface="+mn-ea"/>
                <a:cs typeface="Arial" panose="020B0604020202020204" pitchFamily="34" charset="0"/>
              </a:rPr>
              <a:t>Les schémas à dose unique favorisent l’équité en matière de santé au niveau mondial, et contribueront à accroître l’accès et l’adoption du vaccin</a:t>
            </a:r>
          </a:p>
        </p:txBody>
      </p:sp>
      <p:sp>
        <p:nvSpPr>
          <p:cNvPr id="14" name="Oval 13">
            <a:extLst>
              <a:ext uri="{FF2B5EF4-FFF2-40B4-BE49-F238E27FC236}">
                <a16:creationId xmlns:a16="http://schemas.microsoft.com/office/drawing/2014/main" id="{AB20139B-4166-BBFC-7DF7-5148879BAE57}"/>
              </a:ext>
            </a:extLst>
          </p:cNvPr>
          <p:cNvSpPr>
            <a:spLocks/>
          </p:cNvSpPr>
          <p:nvPr/>
        </p:nvSpPr>
        <p:spPr>
          <a:xfrm>
            <a:off x="538131" y="5450026"/>
            <a:ext cx="661599" cy="661599"/>
          </a:xfrm>
          <a:prstGeom prst="ellipse">
            <a:avLst/>
          </a:prstGeom>
          <a:solidFill>
            <a:schemeClr val="accent2"/>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err="1">
              <a:ln>
                <a:noFill/>
              </a:ln>
              <a:solidFill>
                <a:schemeClr val="accent2"/>
              </a:solidFill>
              <a:effectLst/>
              <a:uLnTx/>
              <a:uFillTx/>
              <a:latin typeface="Arial"/>
              <a:ea typeface="+mn-ea"/>
              <a:cs typeface="+mn-cs"/>
            </a:endParaRPr>
          </a:p>
        </p:txBody>
      </p:sp>
      <p:pic>
        <p:nvPicPr>
          <p:cNvPr id="15" name="CustomIcon">
            <a:extLst>
              <a:ext uri="{FF2B5EF4-FFF2-40B4-BE49-F238E27FC236}">
                <a16:creationId xmlns:a16="http://schemas.microsoft.com/office/drawing/2014/main" id="{256F1828-285B-AFDC-B690-9E995746BDBE}"/>
              </a:ext>
            </a:extLst>
          </p:cNvPr>
          <p:cNvPicPr>
            <a:picLocks/>
          </p:cNvPicPr>
          <p:nvPr>
            <p:custDataLst>
              <p:tags r:id="rId1"/>
            </p:custDataLst>
          </p:nvPr>
        </p:nvPicPr>
        <p:blipFill>
          <a:blip r:embed="rId9">
            <a:extLst>
              <a:ext uri="{96DAC541-7B7A-43D3-8B79-37D633B846F1}">
                <asvg:svgBlip xmlns:asvg="http://schemas.microsoft.com/office/drawing/2016/SVG/main" r:embed="rId10"/>
              </a:ext>
            </a:extLst>
          </a:blip>
          <a:stretch>
            <a:fillRect/>
          </a:stretch>
        </p:blipFill>
        <p:spPr>
          <a:xfrm>
            <a:off x="702323" y="5233182"/>
            <a:ext cx="366424" cy="364828"/>
          </a:xfrm>
          <a:prstGeom prst="rect">
            <a:avLst/>
          </a:prstGeom>
        </p:spPr>
      </p:pic>
      <p:sp>
        <p:nvSpPr>
          <p:cNvPr id="16" name="TextBox 15">
            <a:extLst>
              <a:ext uri="{FF2B5EF4-FFF2-40B4-BE49-F238E27FC236}">
                <a16:creationId xmlns:a16="http://schemas.microsoft.com/office/drawing/2014/main" id="{C5C2E3F9-9072-C13D-694F-1FDF54816D97}"/>
              </a:ext>
            </a:extLst>
          </p:cNvPr>
          <p:cNvSpPr txBox="1">
            <a:spLocks/>
          </p:cNvSpPr>
          <p:nvPr/>
        </p:nvSpPr>
        <p:spPr>
          <a:xfrm>
            <a:off x="1543353" y="5226828"/>
            <a:ext cx="9861165" cy="110799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fr-FR" sz="2400" b="1" dirty="0">
                <a:solidFill>
                  <a:srgbClr val="000000"/>
                </a:solidFill>
              </a:rPr>
              <a:t>Atteindre un plus grand nombre de filles avec une seule dose permettra d'éviter beaucoup plus de cas de cancer du col de l'utérus que de vacciner moins de filles avec une seconde dose</a:t>
            </a:r>
          </a:p>
        </p:txBody>
      </p:sp>
      <p:pic>
        <p:nvPicPr>
          <p:cNvPr id="17" name="Graphic 16">
            <a:extLst>
              <a:ext uri="{FF2B5EF4-FFF2-40B4-BE49-F238E27FC236}">
                <a16:creationId xmlns:a16="http://schemas.microsoft.com/office/drawing/2014/main" id="{DFE1E514-D81A-3B15-E859-465E6A21B4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1289" y="2636036"/>
            <a:ext cx="355284" cy="355284"/>
          </a:xfrm>
          <a:prstGeom prst="rect">
            <a:avLst/>
          </a:prstGeom>
        </p:spPr>
      </p:pic>
    </p:spTree>
    <p:extLst>
      <p:ext uri="{BB962C8B-B14F-4D97-AF65-F5344CB8AC3E}">
        <p14:creationId xmlns:p14="http://schemas.microsoft.com/office/powerpoint/2010/main" val="3143326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FE243-9B0A-0161-1A49-D504A58EBD02}"/>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F4F0A572-A97F-C20D-4F16-CD17390B8B58}"/>
              </a:ext>
            </a:extLst>
          </p:cNvPr>
          <p:cNvSpPr>
            <a:spLocks noGrp="1"/>
          </p:cNvSpPr>
          <p:nvPr>
            <p:ph type="body" sz="quarter" idx="10"/>
          </p:nvPr>
        </p:nvSpPr>
        <p:spPr/>
        <p:txBody>
          <a:bodyPr/>
          <a:lstStyle/>
          <a:p>
            <a:endParaRPr lang="en-CA"/>
          </a:p>
        </p:txBody>
      </p:sp>
      <p:sp>
        <p:nvSpPr>
          <p:cNvPr id="4" name="Content Placeholder 3">
            <a:extLst>
              <a:ext uri="{FF2B5EF4-FFF2-40B4-BE49-F238E27FC236}">
                <a16:creationId xmlns:a16="http://schemas.microsoft.com/office/drawing/2014/main" id="{EF18FB13-62EB-B9C0-D7E8-886864107BAC}"/>
              </a:ext>
            </a:extLst>
          </p:cNvPr>
          <p:cNvSpPr>
            <a:spLocks noGrp="1"/>
          </p:cNvSpPr>
          <p:nvPr>
            <p:ph idx="11"/>
          </p:nvPr>
        </p:nvSpPr>
        <p:spPr/>
        <p:txBody>
          <a:bodyPr/>
          <a:lstStyle/>
          <a:p>
            <a:endParaRPr lang="en-CA"/>
          </a:p>
        </p:txBody>
      </p:sp>
      <p:pic>
        <p:nvPicPr>
          <p:cNvPr id="6" name="Picture 5">
            <a:extLst>
              <a:ext uri="{FF2B5EF4-FFF2-40B4-BE49-F238E27FC236}">
                <a16:creationId xmlns:a16="http://schemas.microsoft.com/office/drawing/2014/main" id="{BEAA9390-C1E2-E41A-5E23-F5F9822BF6E2}"/>
              </a:ext>
            </a:extLst>
          </p:cNvPr>
          <p:cNvPicPr>
            <a:picLocks noChangeAspect="1"/>
          </p:cNvPicPr>
          <p:nvPr/>
        </p:nvPicPr>
        <p:blipFill>
          <a:blip r:embed="rId2"/>
          <a:stretch>
            <a:fillRect/>
          </a:stretch>
        </p:blipFill>
        <p:spPr>
          <a:xfrm>
            <a:off x="0" y="13446"/>
            <a:ext cx="12216001" cy="6844554"/>
          </a:xfrm>
          <a:prstGeom prst="rect">
            <a:avLst/>
          </a:prstGeom>
        </p:spPr>
      </p:pic>
    </p:spTree>
    <p:extLst>
      <p:ext uri="{BB962C8B-B14F-4D97-AF65-F5344CB8AC3E}">
        <p14:creationId xmlns:p14="http://schemas.microsoft.com/office/powerpoint/2010/main" val="3239696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1" y="0"/>
            <a:ext cx="12192000"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EPIDEMIOLOGIE DU CANCER DU COL UTERIN</a:t>
            </a:r>
          </a:p>
        </p:txBody>
      </p:sp>
      <p:sp>
        <p:nvSpPr>
          <p:cNvPr id="3" name="Espace réservé du numéro de diapositive 2">
            <a:extLst>
              <a:ext uri="{FF2B5EF4-FFF2-40B4-BE49-F238E27FC236}">
                <a16:creationId xmlns:a16="http://schemas.microsoft.com/office/drawing/2014/main" id="{7F86EE9F-6594-9087-0592-1676FFB14871}"/>
              </a:ext>
            </a:extLst>
          </p:cNvPr>
          <p:cNvSpPr>
            <a:spLocks noGrp="1"/>
          </p:cNvSpPr>
          <p:nvPr>
            <p:ph type="sldNum" sz="quarter" idx="12"/>
          </p:nvPr>
        </p:nvSpPr>
        <p:spPr/>
        <p:txBody>
          <a:bodyPr/>
          <a:lstStyle/>
          <a:p>
            <a:fld id="{DF943E36-012F-B248-ACD2-753A8BD42C72}" type="slidenum">
              <a:rPr lang="fr-FR" smtClean="0"/>
              <a:t>3</a:t>
            </a:fld>
            <a:endParaRPr lang="fr-FR"/>
          </a:p>
        </p:txBody>
      </p:sp>
      <p:sp>
        <p:nvSpPr>
          <p:cNvPr id="4" name="ZoneTexte 3">
            <a:extLst>
              <a:ext uri="{FF2B5EF4-FFF2-40B4-BE49-F238E27FC236}">
                <a16:creationId xmlns:a16="http://schemas.microsoft.com/office/drawing/2014/main" id="{E467C8DE-63B5-4802-5EC7-4265AC3BBDD4}"/>
              </a:ext>
            </a:extLst>
          </p:cNvPr>
          <p:cNvSpPr txBox="1"/>
          <p:nvPr/>
        </p:nvSpPr>
        <p:spPr>
          <a:xfrm>
            <a:off x="291596" y="854035"/>
            <a:ext cx="5542045" cy="5196166"/>
          </a:xfrm>
          <a:prstGeom prst="rect">
            <a:avLst/>
          </a:prstGeom>
          <a:noFill/>
        </p:spPr>
        <p:txBody>
          <a:bodyPr wrap="square" rtlCol="0">
            <a:spAutoFit/>
          </a:bodyPr>
          <a:lstStyle/>
          <a:p>
            <a:pPr>
              <a:lnSpc>
                <a:spcPct val="150000"/>
              </a:lnSpc>
            </a:pPr>
            <a:r>
              <a:rPr lang="fr-FR" sz="2800" b="1" dirty="0">
                <a:solidFill>
                  <a:srgbClr val="C00000"/>
                </a:solidFill>
              </a:rPr>
              <a:t>Cancer du col utérin dans le monde</a:t>
            </a:r>
          </a:p>
          <a:p>
            <a:pPr>
              <a:lnSpc>
                <a:spcPct val="150000"/>
              </a:lnSpc>
            </a:pPr>
            <a:r>
              <a:rPr lang="fr-FR" sz="2800" dirty="0"/>
              <a:t>- Nouveaux cas: </a:t>
            </a:r>
            <a:r>
              <a:rPr lang="fr-SN" sz="2800" dirty="0"/>
              <a:t> 604 127 (6,5%)</a:t>
            </a:r>
          </a:p>
          <a:p>
            <a:pPr>
              <a:lnSpc>
                <a:spcPct val="150000"/>
              </a:lnSpc>
            </a:pPr>
            <a:r>
              <a:rPr lang="fr-SN" sz="2800" dirty="0"/>
              <a:t>- Décès: 341 831</a:t>
            </a:r>
          </a:p>
          <a:p>
            <a:pPr>
              <a:lnSpc>
                <a:spcPct val="150000"/>
              </a:lnSpc>
            </a:pPr>
            <a:r>
              <a:rPr lang="fr-SN" sz="2800" dirty="0"/>
              <a:t>- Cancer de la femme jeune </a:t>
            </a:r>
          </a:p>
          <a:p>
            <a:pPr>
              <a:lnSpc>
                <a:spcPct val="150000"/>
              </a:lnSpc>
            </a:pPr>
            <a:r>
              <a:rPr lang="fr-SN" sz="2800" dirty="0"/>
              <a:t>- Cancer le plus fréquent</a:t>
            </a:r>
          </a:p>
          <a:p>
            <a:pPr>
              <a:lnSpc>
                <a:spcPct val="150000"/>
              </a:lnSpc>
            </a:pPr>
            <a:r>
              <a:rPr lang="fr-SN" sz="2800" dirty="0"/>
              <a:t>- Cancer le plus mortel</a:t>
            </a:r>
          </a:p>
          <a:p>
            <a:pPr>
              <a:lnSpc>
                <a:spcPct val="150000"/>
              </a:lnSpc>
            </a:pPr>
            <a:r>
              <a:rPr lang="fr-SN" sz="2800" dirty="0"/>
              <a:t>….</a:t>
            </a:r>
            <a:r>
              <a:rPr lang="fr-SN" sz="2800" b="1" dirty="0">
                <a:solidFill>
                  <a:srgbClr val="FF0000"/>
                </a:solidFill>
              </a:rPr>
              <a:t>Et pourtant l’un des rares cancers évitables</a:t>
            </a:r>
            <a:endParaRPr lang="fr-FR" sz="2800" b="1" dirty="0">
              <a:solidFill>
                <a:srgbClr val="FF0000"/>
              </a:solidFill>
            </a:endParaRPr>
          </a:p>
        </p:txBody>
      </p:sp>
      <p:pic>
        <p:nvPicPr>
          <p:cNvPr id="5" name="Image 4">
            <a:extLst>
              <a:ext uri="{FF2B5EF4-FFF2-40B4-BE49-F238E27FC236}">
                <a16:creationId xmlns:a16="http://schemas.microsoft.com/office/drawing/2014/main" id="{CBD2A5D0-3C5C-0311-78F4-AAAFB420411C}"/>
              </a:ext>
            </a:extLst>
          </p:cNvPr>
          <p:cNvPicPr>
            <a:picLocks noChangeAspect="1"/>
          </p:cNvPicPr>
          <p:nvPr/>
        </p:nvPicPr>
        <p:blipFill>
          <a:blip r:embed="rId2"/>
          <a:stretch>
            <a:fillRect/>
          </a:stretch>
        </p:blipFill>
        <p:spPr>
          <a:xfrm>
            <a:off x="5613723" y="1794903"/>
            <a:ext cx="6578278" cy="3877261"/>
          </a:xfrm>
          <a:prstGeom prst="rect">
            <a:avLst/>
          </a:prstGeom>
        </p:spPr>
      </p:pic>
      <p:pic>
        <p:nvPicPr>
          <p:cNvPr id="6" name="Image 5">
            <a:extLst>
              <a:ext uri="{FF2B5EF4-FFF2-40B4-BE49-F238E27FC236}">
                <a16:creationId xmlns:a16="http://schemas.microsoft.com/office/drawing/2014/main" id="{957E6EEA-B96F-568C-C2D1-A6B6AAF93AB8}"/>
              </a:ext>
            </a:extLst>
          </p:cNvPr>
          <p:cNvPicPr>
            <a:picLocks noChangeAspect="1"/>
          </p:cNvPicPr>
          <p:nvPr/>
        </p:nvPicPr>
        <p:blipFill>
          <a:blip r:embed="rId3"/>
          <a:stretch>
            <a:fillRect/>
          </a:stretch>
        </p:blipFill>
        <p:spPr>
          <a:xfrm>
            <a:off x="2472161" y="5844389"/>
            <a:ext cx="7772400" cy="1049311"/>
          </a:xfrm>
          <a:prstGeom prst="rect">
            <a:avLst/>
          </a:prstGeom>
        </p:spPr>
      </p:pic>
    </p:spTree>
    <p:extLst>
      <p:ext uri="{BB962C8B-B14F-4D97-AF65-F5344CB8AC3E}">
        <p14:creationId xmlns:p14="http://schemas.microsoft.com/office/powerpoint/2010/main" val="1251186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9A4A7FE-2C03-F6A9-2209-0CAA1D944218}"/>
              </a:ext>
            </a:extLst>
          </p:cNvPr>
          <p:cNvPicPr>
            <a:picLocks noGrp="1" noChangeAspect="1"/>
          </p:cNvPicPr>
          <p:nvPr>
            <p:ph idx="1"/>
          </p:nvPr>
        </p:nvPicPr>
        <p:blipFill>
          <a:blip r:embed="rId2"/>
          <a:stretch>
            <a:fillRect/>
          </a:stretch>
        </p:blipFill>
        <p:spPr>
          <a:xfrm>
            <a:off x="928689" y="920750"/>
            <a:ext cx="9915524" cy="5775952"/>
          </a:xfrm>
          <a:prstGeom prst="rect">
            <a:avLst/>
          </a:prstGeom>
        </p:spPr>
      </p:pic>
      <p:sp>
        <p:nvSpPr>
          <p:cNvPr id="6" name="Titre 1">
            <a:extLst>
              <a:ext uri="{FF2B5EF4-FFF2-40B4-BE49-F238E27FC236}">
                <a16:creationId xmlns:a16="http://schemas.microsoft.com/office/drawing/2014/main" id="{A43F9C88-2E1E-209C-D3C1-216875CF42E7}"/>
              </a:ext>
            </a:extLst>
          </p:cNvPr>
          <p:cNvSpPr>
            <a:spLocks noGrp="1"/>
          </p:cNvSpPr>
          <p:nvPr>
            <p:ph type="title"/>
          </p:nvPr>
        </p:nvSpPr>
        <p:spPr>
          <a:xfrm>
            <a:off x="159544" y="0"/>
            <a:ext cx="11872912" cy="857508"/>
          </a:xfrm>
          <a:solidFill>
            <a:schemeClr val="accent1">
              <a:lumMod val="40000"/>
              <a:lumOff val="60000"/>
            </a:schemeClr>
          </a:solidFill>
        </p:spPr>
        <p:txBody>
          <a:bodyPr>
            <a:noAutofit/>
          </a:bodyPr>
          <a:lstStyle/>
          <a:p>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CONCEPT NOUVEAU « HPV FASTER » X BOSCH</a:t>
            </a:r>
          </a:p>
        </p:txBody>
      </p:sp>
    </p:spTree>
    <p:extLst>
      <p:ext uri="{BB962C8B-B14F-4D97-AF65-F5344CB8AC3E}">
        <p14:creationId xmlns:p14="http://schemas.microsoft.com/office/powerpoint/2010/main" val="379403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28137"/>
            <a:ext cx="12192000" cy="6751613"/>
          </a:xfrm>
          <a:prstGeom prst="rect">
            <a:avLst/>
          </a:prstGeom>
        </p:spPr>
      </p:pic>
    </p:spTree>
    <p:extLst>
      <p:ext uri="{BB962C8B-B14F-4D97-AF65-F5344CB8AC3E}">
        <p14:creationId xmlns:p14="http://schemas.microsoft.com/office/powerpoint/2010/main" val="491817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00049" y="916367"/>
            <a:ext cx="4429125" cy="5120236"/>
          </a:xfrm>
          <a:prstGeom prst="rect">
            <a:avLst/>
          </a:prstGeom>
        </p:spPr>
      </p:pic>
      <p:sp>
        <p:nvSpPr>
          <p:cNvPr id="2" name="Rectangle 1"/>
          <p:cNvSpPr/>
          <p:nvPr/>
        </p:nvSpPr>
        <p:spPr>
          <a:xfrm>
            <a:off x="7117256" y="956604"/>
            <a:ext cx="4777666" cy="508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dirty="0">
                <a:solidFill>
                  <a:schemeClr val="tx1"/>
                </a:solidFill>
                <a:latin typeface="Tahoma" charset="0"/>
                <a:ea typeface="Tahoma" charset="0"/>
                <a:cs typeface="Tahoma" charset="0"/>
              </a:rPr>
              <a:t>TOO OFTEN, women who are now being saved by the reduction in maternal mortality are dying </a:t>
            </a:r>
            <a:r>
              <a:rPr lang="fr-FR" sz="2800" dirty="0" err="1">
                <a:solidFill>
                  <a:schemeClr val="tx1"/>
                </a:solidFill>
                <a:latin typeface="Tahoma" charset="0"/>
                <a:ea typeface="Tahoma" charset="0"/>
                <a:cs typeface="Tahoma" charset="0"/>
              </a:rPr>
              <a:t>instead</a:t>
            </a:r>
            <a:r>
              <a:rPr lang="fr-FR" sz="2800" dirty="0">
                <a:solidFill>
                  <a:schemeClr val="tx1"/>
                </a:solidFill>
                <a:latin typeface="Tahoma" charset="0"/>
                <a:ea typeface="Tahoma" charset="0"/>
                <a:cs typeface="Tahoma" charset="0"/>
              </a:rPr>
              <a:t> of cervical cancer. A preventable disease.</a:t>
            </a:r>
            <a:endParaRPr lang="fr-FR" sz="2800" dirty="0">
              <a:solidFill>
                <a:schemeClr val="tx1"/>
              </a:solidFill>
            </a:endParaRPr>
          </a:p>
        </p:txBody>
      </p:sp>
      <p:sp>
        <p:nvSpPr>
          <p:cNvPr id="4" name="ZoneTexte 3"/>
          <p:cNvSpPr txBox="1"/>
          <p:nvPr/>
        </p:nvSpPr>
        <p:spPr>
          <a:xfrm>
            <a:off x="2030438" y="154746"/>
            <a:ext cx="7787559" cy="461665"/>
          </a:xfrm>
          <a:prstGeom prst="rect">
            <a:avLst/>
          </a:prstGeom>
          <a:noFill/>
        </p:spPr>
        <p:txBody>
          <a:bodyPr wrap="square" rtlCol="0">
            <a:spAutoFit/>
          </a:bodyPr>
          <a:lstStyle/>
          <a:p>
            <a:pPr algn="ctr"/>
            <a:r>
              <a:rPr lang="fr-FR" sz="2400" b="1" dirty="0">
                <a:latin typeface="Tahoma" charset="0"/>
                <a:ea typeface="Tahoma" charset="0"/>
                <a:cs typeface="Tahoma" charset="0"/>
              </a:rPr>
              <a:t>FIGO CONGRESS 2018, RIO DE JANEIRO, BRESIL</a:t>
            </a:r>
          </a:p>
        </p:txBody>
      </p:sp>
      <p:sp>
        <p:nvSpPr>
          <p:cNvPr id="5" name="ZoneTexte 4"/>
          <p:cNvSpPr txBox="1"/>
          <p:nvPr/>
        </p:nvSpPr>
        <p:spPr>
          <a:xfrm>
            <a:off x="3107641" y="6395477"/>
            <a:ext cx="4009615" cy="307777"/>
          </a:xfrm>
          <a:prstGeom prst="rect">
            <a:avLst/>
          </a:prstGeom>
          <a:noFill/>
        </p:spPr>
        <p:txBody>
          <a:bodyPr wrap="square" rtlCol="0">
            <a:spAutoFit/>
          </a:bodyPr>
          <a:lstStyle/>
          <a:p>
            <a:pPr algn="ctr"/>
            <a:r>
              <a:rPr lang="fr-FR" sz="1400" dirty="0">
                <a:latin typeface="Tahoma" charset="0"/>
                <a:ea typeface="Tahoma" charset="0"/>
                <a:cs typeface="Tahoma" charset="0"/>
              </a:rPr>
              <a:t>PURANDARE, FIGO PAST PRESIDENT</a:t>
            </a:r>
          </a:p>
        </p:txBody>
      </p:sp>
    </p:spTree>
    <p:extLst>
      <p:ext uri="{BB962C8B-B14F-4D97-AF65-F5344CB8AC3E}">
        <p14:creationId xmlns:p14="http://schemas.microsoft.com/office/powerpoint/2010/main" val="1071352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t="11757" b="11818"/>
          <a:stretch/>
        </p:blipFill>
        <p:spPr>
          <a:xfrm>
            <a:off x="1347947" y="3693363"/>
            <a:ext cx="4410481" cy="3079665"/>
          </a:xfrm>
          <a:prstGeom prst="rect">
            <a:avLst/>
          </a:prstGeom>
        </p:spPr>
      </p:pic>
      <p:sp>
        <p:nvSpPr>
          <p:cNvPr id="2" name="Rectangle 1">
            <a:extLst>
              <a:ext uri="{FF2B5EF4-FFF2-40B4-BE49-F238E27FC236}">
                <a16:creationId xmlns:a16="http://schemas.microsoft.com/office/drawing/2014/main" id="{71A62D95-8755-1D4A-AE97-BD5E513065DD}"/>
              </a:ext>
            </a:extLst>
          </p:cNvPr>
          <p:cNvSpPr/>
          <p:nvPr/>
        </p:nvSpPr>
        <p:spPr>
          <a:xfrm>
            <a:off x="1287411" y="3925289"/>
            <a:ext cx="4367319" cy="1569660"/>
          </a:xfrm>
          <a:prstGeom prst="rect">
            <a:avLst/>
          </a:prstGeom>
          <a:solidFill>
            <a:schemeClr val="tx1"/>
          </a:solidFill>
        </p:spPr>
        <p:txBody>
          <a:bodyPr wrap="square">
            <a:spAutoFit/>
          </a:bodyPr>
          <a:lstStyle/>
          <a:p>
            <a:pPr algn="ctr"/>
            <a:r>
              <a:rPr lang="en-US" sz="3200" b="1" i="1" dirty="0">
                <a:solidFill>
                  <a:schemeClr val="bg1"/>
                </a:solidFill>
                <a:latin typeface="Arial Narrow" charset="0"/>
                <a:cs typeface="Arial Narrow" charset="0"/>
              </a:rPr>
              <a:t>Ne laisse pas le cancer cervical</a:t>
            </a:r>
          </a:p>
          <a:p>
            <a:pPr algn="ctr"/>
            <a:r>
              <a:rPr lang="en-US" sz="3200" b="1" i="1" dirty="0">
                <a:solidFill>
                  <a:schemeClr val="bg1"/>
                </a:solidFill>
                <a:latin typeface="Arial Narrow" charset="0"/>
                <a:cs typeface="Arial Narrow" charset="0"/>
              </a:rPr>
              <a:t>T’ARRÊTER</a:t>
            </a:r>
            <a:endParaRPr lang="fr-FR" sz="3200" b="1" i="1" dirty="0">
              <a:solidFill>
                <a:schemeClr val="bg1"/>
              </a:solidFill>
            </a:endParaRPr>
          </a:p>
        </p:txBody>
      </p:sp>
      <p:sp>
        <p:nvSpPr>
          <p:cNvPr id="4" name="Rectangle 3">
            <a:extLst>
              <a:ext uri="{FF2B5EF4-FFF2-40B4-BE49-F238E27FC236}">
                <a16:creationId xmlns:a16="http://schemas.microsoft.com/office/drawing/2014/main" id="{961A8C14-61B5-7946-BBE4-0D382069AE53}"/>
              </a:ext>
            </a:extLst>
          </p:cNvPr>
          <p:cNvSpPr/>
          <p:nvPr/>
        </p:nvSpPr>
        <p:spPr>
          <a:xfrm>
            <a:off x="1110147" y="5310283"/>
            <a:ext cx="1290153" cy="646331"/>
          </a:xfrm>
          <a:prstGeom prst="rect">
            <a:avLst/>
          </a:prstGeom>
          <a:solidFill>
            <a:schemeClr val="accent1"/>
          </a:solidFill>
        </p:spPr>
        <p:txBody>
          <a:bodyPr wrap="square">
            <a:spAutoFit/>
          </a:bodyPr>
          <a:lstStyle/>
          <a:p>
            <a:r>
              <a:rPr lang="fr-FR" b="1" dirty="0">
                <a:solidFill>
                  <a:schemeClr val="bg1"/>
                </a:solidFill>
              </a:rPr>
              <a:t>SOIT VACCINEE</a:t>
            </a:r>
          </a:p>
        </p:txBody>
      </p:sp>
      <p:sp>
        <p:nvSpPr>
          <p:cNvPr id="5" name="Rectangle 4">
            <a:extLst>
              <a:ext uri="{FF2B5EF4-FFF2-40B4-BE49-F238E27FC236}">
                <a16:creationId xmlns:a16="http://schemas.microsoft.com/office/drawing/2014/main" id="{D9D61379-581F-104A-9282-3715710FA26B}"/>
              </a:ext>
            </a:extLst>
          </p:cNvPr>
          <p:cNvSpPr/>
          <p:nvPr/>
        </p:nvSpPr>
        <p:spPr>
          <a:xfrm>
            <a:off x="4643438" y="5357543"/>
            <a:ext cx="1893833" cy="369332"/>
          </a:xfrm>
          <a:prstGeom prst="rect">
            <a:avLst/>
          </a:prstGeom>
          <a:solidFill>
            <a:schemeClr val="accent1"/>
          </a:solidFill>
        </p:spPr>
        <p:txBody>
          <a:bodyPr wrap="square">
            <a:spAutoFit/>
          </a:bodyPr>
          <a:lstStyle/>
          <a:p>
            <a:r>
              <a:rPr lang="fr-FR" b="1" dirty="0">
                <a:solidFill>
                  <a:schemeClr val="bg1"/>
                </a:solidFill>
              </a:rPr>
              <a:t>SOIT DEPISTEE</a:t>
            </a:r>
          </a:p>
        </p:txBody>
      </p:sp>
      <p:sp>
        <p:nvSpPr>
          <p:cNvPr id="3" name="Espace réservé du numéro de diapositive 2"/>
          <p:cNvSpPr>
            <a:spLocks noGrp="1"/>
          </p:cNvSpPr>
          <p:nvPr>
            <p:ph type="sldNum" sz="quarter" idx="12"/>
          </p:nvPr>
        </p:nvSpPr>
        <p:spPr>
          <a:xfrm>
            <a:off x="12480327" y="6773028"/>
            <a:ext cx="1477878" cy="297676"/>
          </a:xfrm>
        </p:spPr>
        <p:txBody>
          <a:bodyPr/>
          <a:lstStyle/>
          <a:p>
            <a:fld id="{40443384-7D2B-3147-BE88-5386435978A8}" type="slidenum">
              <a:rPr lang="fr-FR" smtClean="0"/>
              <a:t>42</a:t>
            </a:fld>
            <a:endParaRPr lang="fr-FR"/>
          </a:p>
        </p:txBody>
      </p:sp>
      <p:pic>
        <p:nvPicPr>
          <p:cNvPr id="8" name="Image 7">
            <a:extLst>
              <a:ext uri="{FF2B5EF4-FFF2-40B4-BE49-F238E27FC236}">
                <a16:creationId xmlns:a16="http://schemas.microsoft.com/office/drawing/2014/main" id="{6FBE3FBC-2C25-CE7B-723D-FBD0A8354940}"/>
              </a:ext>
            </a:extLst>
          </p:cNvPr>
          <p:cNvPicPr>
            <a:picLocks noChangeAspect="1"/>
          </p:cNvPicPr>
          <p:nvPr/>
        </p:nvPicPr>
        <p:blipFill>
          <a:blip r:embed="rId3"/>
          <a:stretch>
            <a:fillRect/>
          </a:stretch>
        </p:blipFill>
        <p:spPr>
          <a:xfrm>
            <a:off x="1660306" y="1"/>
            <a:ext cx="4248348" cy="3890121"/>
          </a:xfrm>
          <a:prstGeom prst="rect">
            <a:avLst/>
          </a:prstGeom>
        </p:spPr>
      </p:pic>
      <p:sp>
        <p:nvSpPr>
          <p:cNvPr id="7" name="Rectangle 6">
            <a:extLst>
              <a:ext uri="{FF2B5EF4-FFF2-40B4-BE49-F238E27FC236}">
                <a16:creationId xmlns:a16="http://schemas.microsoft.com/office/drawing/2014/main" id="{2F1BA356-9E46-92AF-0D27-7A1A82F18D6B}"/>
              </a:ext>
            </a:extLst>
          </p:cNvPr>
          <p:cNvSpPr/>
          <p:nvPr/>
        </p:nvSpPr>
        <p:spPr>
          <a:xfrm>
            <a:off x="6096000" y="100013"/>
            <a:ext cx="5934075" cy="66730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fr-FR" sz="3200" dirty="0">
                <a:solidFill>
                  <a:schemeClr val="tx1"/>
                </a:solidFill>
                <a:latin typeface="Tahoma" panose="020B0604030504040204" pitchFamily="34" charset="0"/>
                <a:ea typeface="Tahoma" panose="020B0604030504040204" pitchFamily="34" charset="0"/>
                <a:cs typeface="Tahoma" panose="020B0604030504040204" pitchFamily="34" charset="0"/>
              </a:rPr>
              <a:t>« Les femmes meurent, elles vont continuer de mourir encore parce que la communauté n’a pas encore décide que leurs vies méritent d’être sauvées »</a:t>
            </a:r>
          </a:p>
        </p:txBody>
      </p:sp>
    </p:spTree>
    <p:extLst>
      <p:ext uri="{BB962C8B-B14F-4D97-AF65-F5344CB8AC3E}">
        <p14:creationId xmlns:p14="http://schemas.microsoft.com/office/powerpoint/2010/main" val="490448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A1F7920-530F-4BEA-A47C-37C18123E03B}"/>
              </a:ext>
            </a:extLst>
          </p:cNvPr>
          <p:cNvSpPr>
            <a:spLocks noGrp="1"/>
          </p:cNvSpPr>
          <p:nvPr>
            <p:ph sz="half" idx="1"/>
          </p:nvPr>
        </p:nvSpPr>
        <p:spPr>
          <a:xfrm>
            <a:off x="42084" y="1042988"/>
            <a:ext cx="5750955" cy="5133975"/>
          </a:xfrm>
        </p:spPr>
        <p:txBody>
          <a:bodyPr/>
          <a:lstStyle/>
          <a:p>
            <a:pPr marL="0" indent="0">
              <a:buNone/>
            </a:pPr>
            <a:r>
              <a:rPr lang="fr-FR" sz="3200" b="1" dirty="0"/>
              <a:t>- Première stratégie de l’élimination du cancer du col de l’utérus</a:t>
            </a:r>
          </a:p>
          <a:p>
            <a:r>
              <a:rPr lang="fr-FR" dirty="0"/>
              <a:t>Moins chère</a:t>
            </a:r>
          </a:p>
          <a:p>
            <a:r>
              <a:rPr lang="fr-FR" dirty="0"/>
              <a:t>Plus éfficace</a:t>
            </a:r>
          </a:p>
          <a:p>
            <a:r>
              <a:rPr lang="fr-FR" dirty="0"/>
              <a:t>Plus équitable</a:t>
            </a:r>
          </a:p>
          <a:p>
            <a:pPr marL="0" indent="0">
              <a:buNone/>
            </a:pPr>
            <a:r>
              <a:rPr lang="fr-FR" sz="3200" dirty="0"/>
              <a:t>- </a:t>
            </a:r>
            <a:r>
              <a:rPr lang="fr-FR" sz="3200" b="1" dirty="0"/>
              <a:t>Clé succès</a:t>
            </a:r>
          </a:p>
          <a:p>
            <a:r>
              <a:rPr lang="fr-FR" dirty="0"/>
              <a:t>Bonne communication</a:t>
            </a:r>
          </a:p>
          <a:p>
            <a:r>
              <a:rPr lang="fr-FR" dirty="0"/>
              <a:t>Bonne sensibilisation</a:t>
            </a:r>
          </a:p>
          <a:p>
            <a:r>
              <a:rPr lang="fr-FR" dirty="0"/>
              <a:t>Multidisciplinarité</a:t>
            </a:r>
          </a:p>
          <a:p>
            <a:pPr marL="0" indent="0">
              <a:buNone/>
            </a:pPr>
            <a:endParaRPr lang="fr-FR" dirty="0"/>
          </a:p>
        </p:txBody>
      </p:sp>
      <p:pic>
        <p:nvPicPr>
          <p:cNvPr id="6" name="Espace réservé du contenu 5">
            <a:extLst>
              <a:ext uri="{FF2B5EF4-FFF2-40B4-BE49-F238E27FC236}">
                <a16:creationId xmlns:a16="http://schemas.microsoft.com/office/drawing/2014/main" id="{AB428FF6-0521-7DDD-2B25-54AE815533A3}"/>
              </a:ext>
            </a:extLst>
          </p:cNvPr>
          <p:cNvPicPr>
            <a:picLocks noGrp="1" noChangeAspect="1"/>
          </p:cNvPicPr>
          <p:nvPr>
            <p:ph sz="half" idx="2"/>
          </p:nvPr>
        </p:nvPicPr>
        <p:blipFill>
          <a:blip r:embed="rId2"/>
          <a:stretch>
            <a:fillRect/>
          </a:stretch>
        </p:blipFill>
        <p:spPr>
          <a:xfrm>
            <a:off x="5793039" y="914401"/>
            <a:ext cx="6371166" cy="5578474"/>
          </a:xfrm>
          <a:prstGeom prst="rect">
            <a:avLst/>
          </a:prstGeom>
        </p:spPr>
      </p:pic>
      <p:sp>
        <p:nvSpPr>
          <p:cNvPr id="5" name="Espace réservé du numéro de diapositive 4">
            <a:extLst>
              <a:ext uri="{FF2B5EF4-FFF2-40B4-BE49-F238E27FC236}">
                <a16:creationId xmlns:a16="http://schemas.microsoft.com/office/drawing/2014/main" id="{7DA78456-A844-5189-C3E2-958D10387568}"/>
              </a:ext>
            </a:extLst>
          </p:cNvPr>
          <p:cNvSpPr>
            <a:spLocks noGrp="1"/>
          </p:cNvSpPr>
          <p:nvPr>
            <p:ph type="sldNum" sz="quarter" idx="12"/>
          </p:nvPr>
        </p:nvSpPr>
        <p:spPr/>
        <p:txBody>
          <a:bodyPr/>
          <a:lstStyle/>
          <a:p>
            <a:fld id="{DF943E36-012F-B248-ACD2-753A8BD42C72}" type="slidenum">
              <a:rPr lang="fr-FR" smtClean="0"/>
              <a:t>43</a:t>
            </a:fld>
            <a:endParaRPr lang="fr-FR"/>
          </a:p>
        </p:txBody>
      </p:sp>
      <p:sp>
        <p:nvSpPr>
          <p:cNvPr id="8" name="Titre 1">
            <a:extLst>
              <a:ext uri="{FF2B5EF4-FFF2-40B4-BE49-F238E27FC236}">
                <a16:creationId xmlns:a16="http://schemas.microsoft.com/office/drawing/2014/main" id="{9FBE0456-FA0A-8091-498B-41203471AE7D}"/>
              </a:ext>
            </a:extLst>
          </p:cNvPr>
          <p:cNvSpPr txBox="1">
            <a:spLocks/>
          </p:cNvSpPr>
          <p:nvPr/>
        </p:nvSpPr>
        <p:spPr>
          <a:xfrm>
            <a:off x="42084" y="1"/>
            <a:ext cx="12164204" cy="914400"/>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000" b="1" dirty="0">
                <a:solidFill>
                  <a:srgbClr val="C00000"/>
                </a:solidFill>
                <a:latin typeface="Tahoma" panose="020B0604030504040204" pitchFamily="34" charset="0"/>
                <a:ea typeface="Tahoma" panose="020B0604030504040204" pitchFamily="34" charset="0"/>
                <a:cs typeface="Tahoma" panose="020B0604030504040204" pitchFamily="34" charset="0"/>
              </a:rPr>
              <a:t>CONCLUSION</a:t>
            </a:r>
          </a:p>
        </p:txBody>
      </p:sp>
    </p:spTree>
    <p:extLst>
      <p:ext uri="{BB962C8B-B14F-4D97-AF65-F5344CB8AC3E}">
        <p14:creationId xmlns:p14="http://schemas.microsoft.com/office/powerpoint/2010/main" val="299058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48C5819-9C32-3363-C945-4DB4B4A2ECC5}"/>
              </a:ext>
            </a:extLst>
          </p:cNvPr>
          <p:cNvSpPr>
            <a:spLocks noGrp="1"/>
          </p:cNvSpPr>
          <p:nvPr>
            <p:ph type="sldNum" sz="quarter" idx="12"/>
          </p:nvPr>
        </p:nvSpPr>
        <p:spPr/>
        <p:txBody>
          <a:bodyPr/>
          <a:lstStyle/>
          <a:p>
            <a:fld id="{DF943E36-012F-B248-ACD2-753A8BD42C72}" type="slidenum">
              <a:rPr lang="fr-FR" smtClean="0"/>
              <a:t>44</a:t>
            </a:fld>
            <a:endParaRPr lang="fr-FR"/>
          </a:p>
        </p:txBody>
      </p:sp>
      <p:pic>
        <p:nvPicPr>
          <p:cNvPr id="3" name="Image 2">
            <a:extLst>
              <a:ext uri="{FF2B5EF4-FFF2-40B4-BE49-F238E27FC236}">
                <a16:creationId xmlns:a16="http://schemas.microsoft.com/office/drawing/2014/main" id="{6C057F7C-DCC9-C946-152C-EBF1D1DF2057}"/>
              </a:ext>
            </a:extLst>
          </p:cNvPr>
          <p:cNvPicPr>
            <a:picLocks noChangeAspect="1"/>
          </p:cNvPicPr>
          <p:nvPr/>
        </p:nvPicPr>
        <p:blipFill>
          <a:blip r:embed="rId2"/>
          <a:stretch>
            <a:fillRect/>
          </a:stretch>
        </p:blipFill>
        <p:spPr>
          <a:xfrm>
            <a:off x="6095999" y="0"/>
            <a:ext cx="5617581" cy="3264061"/>
          </a:xfrm>
          <a:prstGeom prst="rect">
            <a:avLst/>
          </a:prstGeom>
        </p:spPr>
      </p:pic>
      <p:pic>
        <p:nvPicPr>
          <p:cNvPr id="6" name="Espace réservé du contenu 4">
            <a:extLst>
              <a:ext uri="{FF2B5EF4-FFF2-40B4-BE49-F238E27FC236}">
                <a16:creationId xmlns:a16="http://schemas.microsoft.com/office/drawing/2014/main" id="{EBACC4DF-B15B-3B47-E4CE-4C57A87F9479}"/>
              </a:ext>
            </a:extLst>
          </p:cNvPr>
          <p:cNvPicPr>
            <a:picLocks noChangeAspect="1"/>
          </p:cNvPicPr>
          <p:nvPr/>
        </p:nvPicPr>
        <p:blipFill>
          <a:blip r:embed="rId3"/>
          <a:stretch>
            <a:fillRect/>
          </a:stretch>
        </p:blipFill>
        <p:spPr>
          <a:xfrm>
            <a:off x="107731" y="1"/>
            <a:ext cx="5378669" cy="3368885"/>
          </a:xfrm>
          <a:prstGeom prst="rect">
            <a:avLst/>
          </a:prstGeom>
        </p:spPr>
      </p:pic>
      <p:pic>
        <p:nvPicPr>
          <p:cNvPr id="7" name="Image 6">
            <a:extLst>
              <a:ext uri="{FF2B5EF4-FFF2-40B4-BE49-F238E27FC236}">
                <a16:creationId xmlns:a16="http://schemas.microsoft.com/office/drawing/2014/main" id="{F37DE581-B75C-3B62-6CAE-B74C5591621F}"/>
              </a:ext>
            </a:extLst>
          </p:cNvPr>
          <p:cNvPicPr>
            <a:picLocks noChangeAspect="1"/>
          </p:cNvPicPr>
          <p:nvPr/>
        </p:nvPicPr>
        <p:blipFill>
          <a:blip r:embed="rId4"/>
          <a:stretch>
            <a:fillRect/>
          </a:stretch>
        </p:blipFill>
        <p:spPr>
          <a:xfrm>
            <a:off x="107731" y="3489114"/>
            <a:ext cx="5378669" cy="3235965"/>
          </a:xfrm>
          <a:prstGeom prst="rect">
            <a:avLst/>
          </a:prstGeom>
        </p:spPr>
      </p:pic>
      <p:pic>
        <p:nvPicPr>
          <p:cNvPr id="8" name="Image 7">
            <a:extLst>
              <a:ext uri="{FF2B5EF4-FFF2-40B4-BE49-F238E27FC236}">
                <a16:creationId xmlns:a16="http://schemas.microsoft.com/office/drawing/2014/main" id="{FFE5142B-C65D-7911-8A4C-CC599E1BCDD2}"/>
              </a:ext>
            </a:extLst>
          </p:cNvPr>
          <p:cNvPicPr>
            <a:picLocks noChangeAspect="1"/>
          </p:cNvPicPr>
          <p:nvPr/>
        </p:nvPicPr>
        <p:blipFill>
          <a:blip r:embed="rId5"/>
          <a:stretch>
            <a:fillRect/>
          </a:stretch>
        </p:blipFill>
        <p:spPr>
          <a:xfrm>
            <a:off x="6095999" y="3429000"/>
            <a:ext cx="5617581" cy="3368885"/>
          </a:xfrm>
          <a:prstGeom prst="rect">
            <a:avLst/>
          </a:prstGeom>
        </p:spPr>
      </p:pic>
    </p:spTree>
    <p:extLst>
      <p:ext uri="{BB962C8B-B14F-4D97-AF65-F5344CB8AC3E}">
        <p14:creationId xmlns:p14="http://schemas.microsoft.com/office/powerpoint/2010/main" val="4270211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2029938-BE6F-A8CD-732C-192F15298FE9}"/>
              </a:ext>
            </a:extLst>
          </p:cNvPr>
          <p:cNvSpPr>
            <a:spLocks noGrp="1"/>
          </p:cNvSpPr>
          <p:nvPr>
            <p:ph type="sldNum" sz="quarter" idx="12"/>
          </p:nvPr>
        </p:nvSpPr>
        <p:spPr/>
        <p:txBody>
          <a:bodyPr/>
          <a:lstStyle/>
          <a:p>
            <a:fld id="{DF943E36-012F-B248-ACD2-753A8BD42C72}" type="slidenum">
              <a:rPr lang="fr-FR" smtClean="0"/>
              <a:t>45</a:t>
            </a:fld>
            <a:endParaRPr lang="fr-FR"/>
          </a:p>
        </p:txBody>
      </p:sp>
      <p:sp>
        <p:nvSpPr>
          <p:cNvPr id="3" name="ZoneTexte 2">
            <a:extLst>
              <a:ext uri="{FF2B5EF4-FFF2-40B4-BE49-F238E27FC236}">
                <a16:creationId xmlns:a16="http://schemas.microsoft.com/office/drawing/2014/main" id="{1C31AC80-2C09-6BEC-2110-F1DBC063AABD}"/>
              </a:ext>
            </a:extLst>
          </p:cNvPr>
          <p:cNvSpPr txBox="1"/>
          <p:nvPr/>
        </p:nvSpPr>
        <p:spPr>
          <a:xfrm>
            <a:off x="209550" y="0"/>
            <a:ext cx="11772900" cy="6360011"/>
          </a:xfrm>
          <a:prstGeom prst="rect">
            <a:avLst/>
          </a:prstGeom>
          <a:noFill/>
        </p:spPr>
        <p:txBody>
          <a:bodyPr wrap="square" rtlCol="0">
            <a:spAutoFit/>
          </a:bodyPr>
          <a:lstStyle/>
          <a:p>
            <a:pPr>
              <a:lnSpc>
                <a:spcPct val="250000"/>
              </a:lnSpc>
            </a:pPr>
            <a:r>
              <a:rPr lang="fr-FR" sz="2800" b="1" dirty="0">
                <a:solidFill>
                  <a:srgbClr val="7030A0"/>
                </a:solidFill>
                <a:latin typeface="Tahoma" panose="020B0604030504040204" pitchFamily="34" charset="0"/>
                <a:ea typeface="Tahoma" panose="020B0604030504040204" pitchFamily="34" charset="0"/>
                <a:cs typeface="Tahoma" panose="020B0604030504040204" pitchFamily="34" charset="0"/>
              </a:rPr>
              <a:t>Joignez-nous sur nos plateformes digitales</a:t>
            </a:r>
          </a:p>
          <a:p>
            <a:pPr>
              <a:lnSpc>
                <a:spcPct val="250000"/>
              </a:lnSpc>
            </a:pPr>
            <a:r>
              <a:rPr lang="fr-FR" sz="2800" b="1" dirty="0">
                <a:solidFill>
                  <a:srgbClr val="7030A0"/>
                </a:solidFill>
                <a:latin typeface="Tahoma" panose="020B0604030504040204" pitchFamily="34" charset="0"/>
                <a:ea typeface="Tahoma" panose="020B0604030504040204" pitchFamily="34" charset="0"/>
                <a:cs typeface="Tahoma" panose="020B0604030504040204" pitchFamily="34" charset="0"/>
              </a:rPr>
              <a:t>- Facebook: </a:t>
            </a:r>
            <a:r>
              <a:rPr lang="fr-FR" sz="2800" dirty="0">
                <a:latin typeface="Tahoma" panose="020B0604030504040204" pitchFamily="34" charset="0"/>
                <a:ea typeface="Tahoma" panose="020B0604030504040204" pitchFamily="34" charset="0"/>
                <a:cs typeface="Tahoma" panose="020B0604030504040204" pitchFamily="34" charset="0"/>
              </a:rPr>
              <a:t>Société Sénégalaise de Colposcopie et de Pathologie liée au Papillomavirus (2SC2P)</a:t>
            </a:r>
          </a:p>
          <a:p>
            <a:pPr>
              <a:lnSpc>
                <a:spcPct val="250000"/>
              </a:lnSpc>
            </a:pPr>
            <a:r>
              <a:rPr lang="fr-FR" sz="2800" b="1" dirty="0">
                <a:solidFill>
                  <a:srgbClr val="7030A0"/>
                </a:solidFill>
                <a:latin typeface="Tahoma" panose="020B0604030504040204" pitchFamily="34" charset="0"/>
                <a:ea typeface="Tahoma" panose="020B0604030504040204" pitchFamily="34" charset="0"/>
                <a:cs typeface="Tahoma" panose="020B0604030504040204" pitchFamily="34" charset="0"/>
              </a:rPr>
              <a:t>- Twitter (2SC2P)</a:t>
            </a:r>
          </a:p>
          <a:p>
            <a:pPr>
              <a:lnSpc>
                <a:spcPct val="250000"/>
              </a:lnSpc>
            </a:pPr>
            <a:r>
              <a:rPr lang="fr-FR" sz="2800" b="1" dirty="0">
                <a:solidFill>
                  <a:srgbClr val="7030A0"/>
                </a:solidFill>
                <a:latin typeface="Tahoma" panose="020B0604030504040204" pitchFamily="34" charset="0"/>
                <a:ea typeface="Tahoma" panose="020B0604030504040204" pitchFamily="34" charset="0"/>
                <a:cs typeface="Tahoma" panose="020B0604030504040204" pitchFamily="34" charset="0"/>
              </a:rPr>
              <a:t>- Instagram (2SC2P)</a:t>
            </a:r>
          </a:p>
          <a:p>
            <a:pPr>
              <a:lnSpc>
                <a:spcPct val="250000"/>
              </a:lnSpc>
            </a:pPr>
            <a:r>
              <a:rPr lang="fr-FR" sz="2800" b="1" dirty="0">
                <a:solidFill>
                  <a:srgbClr val="7030A0"/>
                </a:solidFill>
                <a:latin typeface="Tahoma" panose="020B0604030504040204" pitchFamily="34" charset="0"/>
                <a:ea typeface="Tahoma" panose="020B0604030504040204" pitchFamily="34" charset="0"/>
                <a:cs typeface="Tahoma" panose="020B0604030504040204" pitchFamily="34" charset="0"/>
              </a:rPr>
              <a:t>- LinkedIn (2SC2P)</a:t>
            </a:r>
          </a:p>
        </p:txBody>
      </p:sp>
      <p:pic>
        <p:nvPicPr>
          <p:cNvPr id="5" name="Image 4">
            <a:extLst>
              <a:ext uri="{FF2B5EF4-FFF2-40B4-BE49-F238E27FC236}">
                <a16:creationId xmlns:a16="http://schemas.microsoft.com/office/drawing/2014/main" id="{D60EB495-0A42-67D1-1C5A-E819726AE5DA}"/>
              </a:ext>
            </a:extLst>
          </p:cNvPr>
          <p:cNvPicPr>
            <a:picLocks noChangeAspect="1"/>
          </p:cNvPicPr>
          <p:nvPr/>
        </p:nvPicPr>
        <p:blipFill>
          <a:blip r:embed="rId2"/>
          <a:stretch>
            <a:fillRect/>
          </a:stretch>
        </p:blipFill>
        <p:spPr>
          <a:xfrm>
            <a:off x="6572250" y="2357331"/>
            <a:ext cx="4000499" cy="4214648"/>
          </a:xfrm>
          <a:prstGeom prst="rect">
            <a:avLst/>
          </a:prstGeom>
        </p:spPr>
      </p:pic>
    </p:spTree>
    <p:extLst>
      <p:ext uri="{BB962C8B-B14F-4D97-AF65-F5344CB8AC3E}">
        <p14:creationId xmlns:p14="http://schemas.microsoft.com/office/powerpoint/2010/main" val="1392878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C9AC731-D16D-D450-EE56-C21B0DD4505F}"/>
              </a:ext>
            </a:extLst>
          </p:cNvPr>
          <p:cNvSpPr>
            <a:spLocks noGrp="1"/>
          </p:cNvSpPr>
          <p:nvPr>
            <p:ph type="sldNum" sz="quarter" idx="12"/>
          </p:nvPr>
        </p:nvSpPr>
        <p:spPr/>
        <p:txBody>
          <a:bodyPr/>
          <a:lstStyle/>
          <a:p>
            <a:fld id="{DF943E36-012F-B248-ACD2-753A8BD42C72}" type="slidenum">
              <a:rPr lang="fr-FR" smtClean="0"/>
              <a:t>46</a:t>
            </a:fld>
            <a:endParaRPr lang="fr-FR"/>
          </a:p>
        </p:txBody>
      </p:sp>
      <p:pic>
        <p:nvPicPr>
          <p:cNvPr id="8" name="Image 7">
            <a:extLst>
              <a:ext uri="{FF2B5EF4-FFF2-40B4-BE49-F238E27FC236}">
                <a16:creationId xmlns:a16="http://schemas.microsoft.com/office/drawing/2014/main" id="{7A03274B-1C07-9E99-807E-2E4BB0A53B72}"/>
              </a:ext>
            </a:extLst>
          </p:cNvPr>
          <p:cNvPicPr>
            <a:picLocks noChangeAspect="1"/>
          </p:cNvPicPr>
          <p:nvPr/>
        </p:nvPicPr>
        <p:blipFill>
          <a:blip r:embed="rId2"/>
          <a:stretch>
            <a:fillRect/>
          </a:stretch>
        </p:blipFill>
        <p:spPr>
          <a:xfrm>
            <a:off x="1193180" y="0"/>
            <a:ext cx="8842918" cy="6858000"/>
          </a:xfrm>
          <a:prstGeom prst="rect">
            <a:avLst/>
          </a:prstGeom>
        </p:spPr>
      </p:pic>
    </p:spTree>
    <p:extLst>
      <p:ext uri="{BB962C8B-B14F-4D97-AF65-F5344CB8AC3E}">
        <p14:creationId xmlns:p14="http://schemas.microsoft.com/office/powerpoint/2010/main" val="569723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2768051" y="4930326"/>
            <a:ext cx="7317533" cy="400110"/>
          </a:xfrm>
          <a:prstGeom prst="rect">
            <a:avLst/>
          </a:prstGeom>
          <a:noFill/>
        </p:spPr>
        <p:txBody>
          <a:bodyPr wrap="square" rtlCol="0">
            <a:spAutoFit/>
          </a:bodyPr>
          <a:lstStyle/>
          <a:p>
            <a:pPr algn="ctr"/>
            <a:endParaRPr lang="fr-FR" sz="2000" b="1" dirty="0">
              <a:solidFill>
                <a:srgbClr val="0054FC"/>
              </a:solidFill>
            </a:endParaRPr>
          </a:p>
        </p:txBody>
      </p:sp>
      <p:pic>
        <p:nvPicPr>
          <p:cNvPr id="10" name="Image 9"/>
          <p:cNvPicPr>
            <a:picLocks noChangeAspect="1"/>
          </p:cNvPicPr>
          <p:nvPr/>
        </p:nvPicPr>
        <p:blipFill>
          <a:blip r:embed="rId2"/>
          <a:stretch>
            <a:fillRect/>
          </a:stretch>
        </p:blipFill>
        <p:spPr>
          <a:xfrm>
            <a:off x="5328074" y="6139166"/>
            <a:ext cx="1893885" cy="617678"/>
          </a:xfrm>
          <a:prstGeom prst="rect">
            <a:avLst/>
          </a:prstGeom>
        </p:spPr>
      </p:pic>
      <p:pic>
        <p:nvPicPr>
          <p:cNvPr id="2" name="Image 1"/>
          <p:cNvPicPr>
            <a:picLocks noChangeAspect="1"/>
          </p:cNvPicPr>
          <p:nvPr/>
        </p:nvPicPr>
        <p:blipFill>
          <a:blip r:embed="rId3"/>
          <a:stretch>
            <a:fillRect/>
          </a:stretch>
        </p:blipFill>
        <p:spPr>
          <a:xfrm>
            <a:off x="307844" y="1973716"/>
            <a:ext cx="11576310" cy="1593600"/>
          </a:xfrm>
          <a:prstGeom prst="rect">
            <a:avLst/>
          </a:prstGeom>
        </p:spPr>
      </p:pic>
      <p:pic>
        <p:nvPicPr>
          <p:cNvPr id="3" name="Image 2"/>
          <p:cNvPicPr>
            <a:picLocks noChangeAspect="1"/>
          </p:cNvPicPr>
          <p:nvPr/>
        </p:nvPicPr>
        <p:blipFill>
          <a:blip r:embed="rId4"/>
          <a:stretch>
            <a:fillRect/>
          </a:stretch>
        </p:blipFill>
        <p:spPr>
          <a:xfrm>
            <a:off x="3057461" y="3649549"/>
            <a:ext cx="6379201" cy="418320"/>
          </a:xfrm>
          <a:prstGeom prst="rect">
            <a:avLst/>
          </a:prstGeom>
        </p:spPr>
      </p:pic>
      <p:sp>
        <p:nvSpPr>
          <p:cNvPr id="13" name="ZoneTexte 12"/>
          <p:cNvSpPr txBox="1"/>
          <p:nvPr/>
        </p:nvSpPr>
        <p:spPr>
          <a:xfrm>
            <a:off x="810228" y="4674110"/>
            <a:ext cx="10417215" cy="830997"/>
          </a:xfrm>
          <a:prstGeom prst="rect">
            <a:avLst/>
          </a:prstGeom>
          <a:solidFill>
            <a:schemeClr val="bg1"/>
          </a:solidFill>
        </p:spPr>
        <p:txBody>
          <a:bodyPr wrap="square" rtlCol="0">
            <a:spAutoFit/>
          </a:bodyPr>
          <a:lstStyle/>
          <a:p>
            <a:pPr algn="ctr"/>
            <a:r>
              <a:rPr lang="fr-FR" sz="2400" b="1" dirty="0">
                <a:solidFill>
                  <a:srgbClr val="FF0000"/>
                </a:solidFill>
                <a:effectLst>
                  <a:outerShdw blurRad="38100" dist="38100" dir="2700000" algn="tl">
                    <a:srgbClr val="000000">
                      <a:alpha val="43137"/>
                    </a:srgbClr>
                  </a:outerShdw>
                </a:effectLst>
                <a:sym typeface="Symbol" panose="05050102010706020507" pitchFamily="18" charset="2"/>
              </a:rPr>
              <a:t></a:t>
            </a:r>
            <a:r>
              <a:rPr lang="fr-FR" sz="2400" b="1" dirty="0">
                <a:solidFill>
                  <a:srgbClr val="FF0000"/>
                </a:solidFill>
                <a:effectLst>
                  <a:outerShdw blurRad="38100" dist="38100" dir="2700000" algn="tl">
                    <a:srgbClr val="000000">
                      <a:alpha val="43137"/>
                    </a:srgbClr>
                  </a:outerShdw>
                </a:effectLst>
              </a:rPr>
              <a:t>UNE FEMME MEURT DE CANCER DU COL UTERIN TOUTES LES 2 MINUTES…….. CHAQUE CAS EST UNE TRAGEDIE, ET ON PEUT LE PREVENIR</a:t>
            </a:r>
            <a:r>
              <a:rPr lang="fr-FR" sz="2400" b="1" dirty="0">
                <a:solidFill>
                  <a:srgbClr val="FF0000"/>
                </a:solidFill>
                <a:effectLst>
                  <a:outerShdw blurRad="38100" dist="38100" dir="2700000" algn="tl">
                    <a:srgbClr val="000000">
                      <a:alpha val="43137"/>
                    </a:srgbClr>
                  </a:outerShdw>
                </a:effectLst>
                <a:sym typeface="Symbol" panose="05050102010706020507" pitchFamily="18" charset="2"/>
              </a:rPr>
              <a:t></a:t>
            </a:r>
            <a:endParaRPr lang="fr-FR" sz="2400" b="1" dirty="0">
              <a:solidFill>
                <a:srgbClr val="FF0000"/>
              </a:solidFill>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2"/>
          </p:nvPr>
        </p:nvSpPr>
        <p:spPr/>
        <p:txBody>
          <a:bodyPr/>
          <a:lstStyle/>
          <a:p>
            <a:fld id="{40443384-7D2B-3147-BE88-5386435978A8}" type="slidenum">
              <a:rPr lang="fr-FR" smtClean="0"/>
              <a:t>4</a:t>
            </a:fld>
            <a:endParaRPr lang="fr-FR"/>
          </a:p>
        </p:txBody>
      </p:sp>
      <p:sp>
        <p:nvSpPr>
          <p:cNvPr id="7" name="ZoneTexte 6">
            <a:extLst>
              <a:ext uri="{FF2B5EF4-FFF2-40B4-BE49-F238E27FC236}">
                <a16:creationId xmlns:a16="http://schemas.microsoft.com/office/drawing/2014/main" id="{028065A9-2930-7F8A-6807-20ABD7C43524}"/>
              </a:ext>
            </a:extLst>
          </p:cNvPr>
          <p:cNvSpPr txBox="1"/>
          <p:nvPr/>
        </p:nvSpPr>
        <p:spPr>
          <a:xfrm>
            <a:off x="1" y="0"/>
            <a:ext cx="12192000"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EPIDEMIOLOGIE DU CANCER DU COL UTERIN</a:t>
            </a:r>
          </a:p>
        </p:txBody>
      </p:sp>
    </p:spTree>
    <p:extLst>
      <p:ext uri="{BB962C8B-B14F-4D97-AF65-F5344CB8AC3E}">
        <p14:creationId xmlns:p14="http://schemas.microsoft.com/office/powerpoint/2010/main" val="2974970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1" y="0"/>
            <a:ext cx="12192000"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EPIDEMIOLOGIE DU CANCER DU COL UTERIN</a:t>
            </a:r>
          </a:p>
        </p:txBody>
      </p:sp>
      <p:sp>
        <p:nvSpPr>
          <p:cNvPr id="3" name="Espace réservé du numéro de diapositive 2">
            <a:extLst>
              <a:ext uri="{FF2B5EF4-FFF2-40B4-BE49-F238E27FC236}">
                <a16:creationId xmlns:a16="http://schemas.microsoft.com/office/drawing/2014/main" id="{7F86EE9F-6594-9087-0592-1676FFB14871}"/>
              </a:ext>
            </a:extLst>
          </p:cNvPr>
          <p:cNvSpPr>
            <a:spLocks noGrp="1"/>
          </p:cNvSpPr>
          <p:nvPr>
            <p:ph type="sldNum" sz="quarter" idx="12"/>
          </p:nvPr>
        </p:nvSpPr>
        <p:spPr/>
        <p:txBody>
          <a:bodyPr/>
          <a:lstStyle/>
          <a:p>
            <a:fld id="{DF943E36-012F-B248-ACD2-753A8BD42C72}" type="slidenum">
              <a:rPr lang="fr-FR" smtClean="0"/>
              <a:t>5</a:t>
            </a:fld>
            <a:endParaRPr lang="fr-FR"/>
          </a:p>
        </p:txBody>
      </p:sp>
      <p:sp>
        <p:nvSpPr>
          <p:cNvPr id="4" name="ZoneTexte 3">
            <a:extLst>
              <a:ext uri="{FF2B5EF4-FFF2-40B4-BE49-F238E27FC236}">
                <a16:creationId xmlns:a16="http://schemas.microsoft.com/office/drawing/2014/main" id="{E467C8DE-63B5-4802-5EC7-4265AC3BBDD4}"/>
              </a:ext>
            </a:extLst>
          </p:cNvPr>
          <p:cNvSpPr txBox="1"/>
          <p:nvPr/>
        </p:nvSpPr>
        <p:spPr>
          <a:xfrm>
            <a:off x="291596" y="854035"/>
            <a:ext cx="5542045" cy="5842497"/>
          </a:xfrm>
          <a:prstGeom prst="rect">
            <a:avLst/>
          </a:prstGeom>
          <a:noFill/>
        </p:spPr>
        <p:txBody>
          <a:bodyPr wrap="square" rtlCol="0">
            <a:spAutoFit/>
          </a:bodyPr>
          <a:lstStyle/>
          <a:p>
            <a:pPr>
              <a:lnSpc>
                <a:spcPct val="150000"/>
              </a:lnSpc>
            </a:pPr>
            <a:r>
              <a:rPr lang="fr-FR" sz="2800" b="1" dirty="0">
                <a:solidFill>
                  <a:srgbClr val="C00000"/>
                </a:solidFill>
              </a:rPr>
              <a:t>Cancer du col utérin au Sénégal</a:t>
            </a:r>
          </a:p>
          <a:p>
            <a:pPr>
              <a:lnSpc>
                <a:spcPct val="150000"/>
              </a:lnSpc>
            </a:pPr>
            <a:r>
              <a:rPr lang="fr-FR" sz="2800" dirty="0"/>
              <a:t>- Nouveaux cas: </a:t>
            </a:r>
            <a:r>
              <a:rPr lang="fr-SN" sz="2800" dirty="0"/>
              <a:t> 1937</a:t>
            </a:r>
          </a:p>
          <a:p>
            <a:pPr>
              <a:lnSpc>
                <a:spcPct val="150000"/>
              </a:lnSpc>
            </a:pPr>
            <a:r>
              <a:rPr lang="fr-SN" sz="2800" dirty="0"/>
              <a:t>- Décès: 1312</a:t>
            </a:r>
          </a:p>
          <a:p>
            <a:pPr>
              <a:lnSpc>
                <a:spcPct val="150000"/>
              </a:lnSpc>
            </a:pPr>
            <a:r>
              <a:rPr lang="fr-SN" sz="2800" dirty="0"/>
              <a:t>- Cancer de la femme jeune </a:t>
            </a:r>
          </a:p>
          <a:p>
            <a:pPr>
              <a:lnSpc>
                <a:spcPct val="150000"/>
              </a:lnSpc>
            </a:pPr>
            <a:r>
              <a:rPr lang="fr-SN" sz="2800" dirty="0"/>
              <a:t>- Cancer le plus fréquent (17,1%)</a:t>
            </a:r>
          </a:p>
          <a:p>
            <a:pPr>
              <a:lnSpc>
                <a:spcPct val="150000"/>
              </a:lnSpc>
            </a:pPr>
            <a:r>
              <a:rPr lang="fr-SN" sz="2800" dirty="0"/>
              <a:t>- Cancer le plus mortel (stade III ou IV)</a:t>
            </a:r>
          </a:p>
          <a:p>
            <a:pPr>
              <a:lnSpc>
                <a:spcPct val="150000"/>
              </a:lnSpc>
            </a:pPr>
            <a:r>
              <a:rPr lang="fr-SN" sz="2800" dirty="0"/>
              <a:t>….</a:t>
            </a:r>
            <a:r>
              <a:rPr lang="fr-SN" sz="2800" b="1" dirty="0">
                <a:solidFill>
                  <a:srgbClr val="FF0000"/>
                </a:solidFill>
              </a:rPr>
              <a:t>Et pourtant l’un des rares cancers évitables</a:t>
            </a:r>
            <a:endParaRPr lang="fr-FR" sz="2800" b="1" dirty="0">
              <a:solidFill>
                <a:srgbClr val="FF0000"/>
              </a:solidFill>
            </a:endParaRPr>
          </a:p>
        </p:txBody>
      </p:sp>
      <p:pic>
        <p:nvPicPr>
          <p:cNvPr id="6" name="Image 5">
            <a:extLst>
              <a:ext uri="{FF2B5EF4-FFF2-40B4-BE49-F238E27FC236}">
                <a16:creationId xmlns:a16="http://schemas.microsoft.com/office/drawing/2014/main" id="{957E6EEA-B96F-568C-C2D1-A6B6AAF93AB8}"/>
              </a:ext>
            </a:extLst>
          </p:cNvPr>
          <p:cNvPicPr>
            <a:picLocks noChangeAspect="1"/>
          </p:cNvPicPr>
          <p:nvPr/>
        </p:nvPicPr>
        <p:blipFill>
          <a:blip r:embed="rId2"/>
          <a:stretch>
            <a:fillRect/>
          </a:stretch>
        </p:blipFill>
        <p:spPr>
          <a:xfrm>
            <a:off x="4034592" y="6003965"/>
            <a:ext cx="7772400" cy="889735"/>
          </a:xfrm>
          <a:prstGeom prst="rect">
            <a:avLst/>
          </a:prstGeom>
        </p:spPr>
      </p:pic>
      <p:pic>
        <p:nvPicPr>
          <p:cNvPr id="2050" name="Picture 2" descr="Sénégal — Wikipédia">
            <a:extLst>
              <a:ext uri="{FF2B5EF4-FFF2-40B4-BE49-F238E27FC236}">
                <a16:creationId xmlns:a16="http://schemas.microsoft.com/office/drawing/2014/main" id="{5EE9618B-19C2-369B-88BD-39A373367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687" y="830997"/>
            <a:ext cx="5811306" cy="5353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965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1" y="0"/>
            <a:ext cx="12192000"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HISTOIRE NATURELLE DU CANCER DU COL UTERIN</a:t>
            </a:r>
          </a:p>
        </p:txBody>
      </p:sp>
      <p:sp>
        <p:nvSpPr>
          <p:cNvPr id="3" name="ZoneTexte 2">
            <a:extLst>
              <a:ext uri="{FF2B5EF4-FFF2-40B4-BE49-F238E27FC236}">
                <a16:creationId xmlns:a16="http://schemas.microsoft.com/office/drawing/2014/main" id="{C85F5A68-C8DB-A0E9-484C-792E193A1079}"/>
              </a:ext>
            </a:extLst>
          </p:cNvPr>
          <p:cNvSpPr txBox="1"/>
          <p:nvPr/>
        </p:nvSpPr>
        <p:spPr>
          <a:xfrm>
            <a:off x="957263" y="1228725"/>
            <a:ext cx="9829800" cy="2246769"/>
          </a:xfrm>
          <a:prstGeom prst="rect">
            <a:avLst/>
          </a:prstGeom>
          <a:noFill/>
        </p:spPr>
        <p:txBody>
          <a:bodyPr wrap="square" rtlCol="0">
            <a:spAutoFit/>
          </a:bodyPr>
          <a:lstStyle/>
          <a:p>
            <a:r>
              <a:rPr lang="fr-FR" sz="2800" dirty="0"/>
              <a:t>L’histoire naturelle du cancer du col utérin est une histoire d’amour qui a mal tourné et met en jeu:</a:t>
            </a:r>
          </a:p>
          <a:p>
            <a:r>
              <a:rPr lang="fr-FR" sz="2800" dirty="0"/>
              <a:t>- Homme</a:t>
            </a:r>
          </a:p>
          <a:p>
            <a:r>
              <a:rPr lang="fr-FR" sz="2800" dirty="0"/>
              <a:t>- Femme</a:t>
            </a:r>
          </a:p>
          <a:p>
            <a:r>
              <a:rPr lang="fr-FR" sz="2800" dirty="0"/>
              <a:t>- Papillomavirus humains à haut risque oncogènes</a:t>
            </a:r>
          </a:p>
        </p:txBody>
      </p:sp>
      <p:pic>
        <p:nvPicPr>
          <p:cNvPr id="4" name="Image 3">
            <a:extLst>
              <a:ext uri="{FF2B5EF4-FFF2-40B4-BE49-F238E27FC236}">
                <a16:creationId xmlns:a16="http://schemas.microsoft.com/office/drawing/2014/main" id="{20D93D4E-3BCC-498D-42F3-0B0A2239AC13}"/>
              </a:ext>
            </a:extLst>
          </p:cNvPr>
          <p:cNvPicPr>
            <a:picLocks noChangeAspect="1"/>
          </p:cNvPicPr>
          <p:nvPr/>
        </p:nvPicPr>
        <p:blipFill>
          <a:blip r:embed="rId2"/>
          <a:stretch>
            <a:fillRect/>
          </a:stretch>
        </p:blipFill>
        <p:spPr>
          <a:xfrm>
            <a:off x="571499" y="3768163"/>
            <a:ext cx="3587263" cy="2539413"/>
          </a:xfrm>
          <a:prstGeom prst="rect">
            <a:avLst/>
          </a:prstGeom>
        </p:spPr>
      </p:pic>
      <p:pic>
        <p:nvPicPr>
          <p:cNvPr id="1026" name="Picture 2" descr="ASSA, JEUNE FILLE DE CITÉ | ARTE Radio">
            <a:extLst>
              <a:ext uri="{FF2B5EF4-FFF2-40B4-BE49-F238E27FC236}">
                <a16:creationId xmlns:a16="http://schemas.microsoft.com/office/drawing/2014/main" id="{78ABA816-5A83-1DB4-FE67-00F584FE0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2" y="3629025"/>
            <a:ext cx="5422152" cy="3057525"/>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21174008-F75E-29FE-0973-C02B88A3E97C}"/>
              </a:ext>
            </a:extLst>
          </p:cNvPr>
          <p:cNvSpPr>
            <a:spLocks noGrp="1"/>
          </p:cNvSpPr>
          <p:nvPr>
            <p:ph type="sldNum" sz="quarter" idx="12"/>
          </p:nvPr>
        </p:nvSpPr>
        <p:spPr/>
        <p:txBody>
          <a:bodyPr/>
          <a:lstStyle/>
          <a:p>
            <a:fld id="{DF943E36-012F-B248-ACD2-753A8BD42C72}" type="slidenum">
              <a:rPr lang="fr-FR" smtClean="0"/>
              <a:t>6</a:t>
            </a:fld>
            <a:endParaRPr lang="fr-FR"/>
          </a:p>
        </p:txBody>
      </p:sp>
    </p:spTree>
    <p:extLst>
      <p:ext uri="{BB962C8B-B14F-4D97-AF65-F5344CB8AC3E}">
        <p14:creationId xmlns:p14="http://schemas.microsoft.com/office/powerpoint/2010/main" val="2649230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3"/>
          <p:cNvSpPr>
            <a:spLocks noChangeArrowheads="1"/>
          </p:cNvSpPr>
          <p:nvPr/>
        </p:nvSpPr>
        <p:spPr bwMode="auto">
          <a:xfrm>
            <a:off x="2895600" y="2114550"/>
            <a:ext cx="6400800" cy="3314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57175" indent="-257175">
              <a:spcBef>
                <a:spcPct val="20000"/>
              </a:spcBef>
              <a:buFontTx/>
              <a:buChar char="•"/>
            </a:pPr>
            <a:endParaRPr lang="fr-FR"/>
          </a:p>
        </p:txBody>
      </p:sp>
      <p:sp>
        <p:nvSpPr>
          <p:cNvPr id="179204" name="Rectangle 4"/>
          <p:cNvSpPr>
            <a:spLocks noChangeArrowheads="1"/>
          </p:cNvSpPr>
          <p:nvPr/>
        </p:nvSpPr>
        <p:spPr bwMode="auto">
          <a:xfrm>
            <a:off x="2590802" y="4958953"/>
            <a:ext cx="184731" cy="300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fr-FR" sz="1350"/>
          </a:p>
        </p:txBody>
      </p:sp>
      <p:sp>
        <p:nvSpPr>
          <p:cNvPr id="179205" name="Text Box 5"/>
          <p:cNvSpPr txBox="1">
            <a:spLocks noChangeArrowheads="1"/>
          </p:cNvSpPr>
          <p:nvPr/>
        </p:nvSpPr>
        <p:spPr bwMode="auto">
          <a:xfrm>
            <a:off x="1524000" y="1089231"/>
            <a:ext cx="9144000" cy="461665"/>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sz="2400" b="1" dirty="0">
                <a:solidFill>
                  <a:srgbClr val="002060"/>
                </a:solidFill>
                <a:latin typeface="Tahoma" panose="020B0604030504040204" pitchFamily="34" charset="0"/>
                <a:ea typeface="Tahoma" panose="020B0604030504040204" pitchFamily="34" charset="0"/>
                <a:cs typeface="Tahoma" panose="020B0604030504040204" pitchFamily="34" charset="0"/>
              </a:rPr>
              <a:t>Zur </a:t>
            </a:r>
            <a:r>
              <a:rPr lang="fr-FR" sz="2400" b="1">
                <a:solidFill>
                  <a:srgbClr val="002060"/>
                </a:solidFill>
                <a:latin typeface="Tahoma" panose="020B0604030504040204" pitchFamily="34" charset="0"/>
                <a:ea typeface="Tahoma" panose="020B0604030504040204" pitchFamily="34" charset="0"/>
                <a:cs typeface="Tahoma" panose="020B0604030504040204" pitchFamily="34" charset="0"/>
              </a:rPr>
              <a:t>Hausen</a:t>
            </a:r>
            <a:r>
              <a:rPr lang="fr-FR" sz="2400" b="1" dirty="0">
                <a:solidFill>
                  <a:srgbClr val="002060"/>
                </a:solidFill>
                <a:latin typeface="Tahoma" panose="020B0604030504040204" pitchFamily="34" charset="0"/>
                <a:ea typeface="Tahoma" panose="020B0604030504040204" pitchFamily="34" charset="0"/>
                <a:cs typeface="Tahoma" panose="020B0604030504040204" pitchFamily="34" charset="0"/>
              </a:rPr>
              <a:t> H</a:t>
            </a:r>
          </a:p>
        </p:txBody>
      </p:sp>
      <p:pic>
        <p:nvPicPr>
          <p:cNvPr id="8" name="Picture 2">
            <a:extLst>
              <a:ext uri="{FF2B5EF4-FFF2-40B4-BE49-F238E27FC236}">
                <a16:creationId xmlns:a16="http://schemas.microsoft.com/office/drawing/2014/main" id="{6FC417AA-2147-E449-97D8-6D7CEE551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8347"/>
            <a:ext cx="8260076" cy="2176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F36F5E63-35D7-0E48-8E0A-2EAD51D96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0943" y="1550896"/>
            <a:ext cx="1906190" cy="195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a16="http://schemas.microsoft.com/office/drawing/2014/main" id="{8116F4AD-551A-5A4A-A942-6F6F7CB5B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43598"/>
            <a:ext cx="4543426" cy="2984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a:extLst>
              <a:ext uri="{FF2B5EF4-FFF2-40B4-BE49-F238E27FC236}">
                <a16:creationId xmlns:a16="http://schemas.microsoft.com/office/drawing/2014/main" id="{5A99F2A9-AC80-784A-A496-40D208B0EC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3426" y="3749942"/>
            <a:ext cx="7648574" cy="2978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78B22D37-3313-4F47-B48D-9CDA2AD7C8E7}"/>
              </a:ext>
            </a:extLst>
          </p:cNvPr>
          <p:cNvSpPr/>
          <p:nvPr/>
        </p:nvSpPr>
        <p:spPr>
          <a:xfrm>
            <a:off x="7877176" y="4605191"/>
            <a:ext cx="917972" cy="161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Espace réservé du numéro de diapositive 3">
            <a:extLst>
              <a:ext uri="{FF2B5EF4-FFF2-40B4-BE49-F238E27FC236}">
                <a16:creationId xmlns:a16="http://schemas.microsoft.com/office/drawing/2014/main" id="{A17AAE90-F05D-B0F8-ACCA-71C5DFFF476C}"/>
              </a:ext>
            </a:extLst>
          </p:cNvPr>
          <p:cNvSpPr>
            <a:spLocks noGrp="1"/>
          </p:cNvSpPr>
          <p:nvPr>
            <p:ph type="sldNum" sz="quarter" idx="12"/>
          </p:nvPr>
        </p:nvSpPr>
        <p:spPr/>
        <p:txBody>
          <a:bodyPr/>
          <a:lstStyle/>
          <a:p>
            <a:fld id="{4931F2B2-C2EF-6343-AD73-B602F9C157F9}" type="slidenum">
              <a:rPr lang="fr-FR" smtClean="0"/>
              <a:t>7</a:t>
            </a:fld>
            <a:endParaRPr lang="fr-FR"/>
          </a:p>
        </p:txBody>
      </p:sp>
      <p:sp>
        <p:nvSpPr>
          <p:cNvPr id="2" name="ZoneTexte 1">
            <a:extLst>
              <a:ext uri="{FF2B5EF4-FFF2-40B4-BE49-F238E27FC236}">
                <a16:creationId xmlns:a16="http://schemas.microsoft.com/office/drawing/2014/main" id="{4C492642-0706-1F5D-69B4-26253706AEC5}"/>
              </a:ext>
            </a:extLst>
          </p:cNvPr>
          <p:cNvSpPr txBox="1"/>
          <p:nvPr/>
        </p:nvSpPr>
        <p:spPr>
          <a:xfrm>
            <a:off x="0" y="0"/>
            <a:ext cx="12192000" cy="584775"/>
          </a:xfrm>
          <a:prstGeom prst="rect">
            <a:avLst/>
          </a:prstGeom>
          <a:solidFill>
            <a:schemeClr val="accent1">
              <a:lumMod val="40000"/>
              <a:lumOff val="60000"/>
            </a:schemeClr>
          </a:solidFill>
        </p:spPr>
        <p:txBody>
          <a:bodyPr wrap="square" rtlCol="0">
            <a:spAutoFit/>
          </a:bodyPr>
          <a:lstStyle/>
          <a:p>
            <a:pPr algn="ctr"/>
            <a:r>
              <a:rPr lang="fr-FR" sz="3200" b="1" dirty="0">
                <a:solidFill>
                  <a:srgbClr val="C00000"/>
                </a:solidFill>
                <a:latin typeface="Tahoma" panose="020B0604030504040204" pitchFamily="34" charset="0"/>
                <a:ea typeface="Tahoma" panose="020B0604030504040204" pitchFamily="34" charset="0"/>
                <a:cs typeface="Tahoma" panose="020B0604030504040204" pitchFamily="34" charset="0"/>
              </a:rPr>
              <a:t>HISTOIRE NATURELLE DU CANCER DU COL UTERIN</a:t>
            </a:r>
          </a:p>
        </p:txBody>
      </p:sp>
    </p:spTree>
    <p:extLst>
      <p:ext uri="{BB962C8B-B14F-4D97-AF65-F5344CB8AC3E}">
        <p14:creationId xmlns:p14="http://schemas.microsoft.com/office/powerpoint/2010/main" val="1148997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Omar GAssama\Desktop\HyperSnapPortable\Snap83.bmp">
            <a:extLst>
              <a:ext uri="{FF2B5EF4-FFF2-40B4-BE49-F238E27FC236}">
                <a16:creationId xmlns:a16="http://schemas.microsoft.com/office/drawing/2014/main" id="{F2304DB5-A28E-E9F5-0848-7E30EDAFAA07}"/>
              </a:ext>
            </a:extLst>
          </p:cNvPr>
          <p:cNvPicPr>
            <a:picLocks noChangeAspect="1" noChangeArrowheads="1"/>
          </p:cNvPicPr>
          <p:nvPr/>
        </p:nvPicPr>
        <p:blipFill>
          <a:blip r:embed="rId2" cstate="print"/>
          <a:srcRect/>
          <a:stretch>
            <a:fillRect/>
          </a:stretch>
        </p:blipFill>
        <p:spPr bwMode="auto">
          <a:xfrm>
            <a:off x="55703" y="6597"/>
            <a:ext cx="2520280" cy="1872208"/>
          </a:xfrm>
          <a:prstGeom prst="rect">
            <a:avLst/>
          </a:prstGeom>
          <a:noFill/>
        </p:spPr>
      </p:pic>
      <p:pic>
        <p:nvPicPr>
          <p:cNvPr id="3" name="Picture 3">
            <a:extLst>
              <a:ext uri="{FF2B5EF4-FFF2-40B4-BE49-F238E27FC236}">
                <a16:creationId xmlns:a16="http://schemas.microsoft.com/office/drawing/2014/main" id="{4D8C11B3-62FA-59DC-3F4C-697D01F41EFA}"/>
              </a:ext>
            </a:extLst>
          </p:cNvPr>
          <p:cNvPicPr>
            <a:picLocks noChangeAspect="1" noChangeArrowheads="1"/>
          </p:cNvPicPr>
          <p:nvPr/>
        </p:nvPicPr>
        <p:blipFill>
          <a:blip r:embed="rId3" cstate="print"/>
          <a:srcRect/>
          <a:stretch>
            <a:fillRect/>
          </a:stretch>
        </p:blipFill>
        <p:spPr bwMode="auto">
          <a:xfrm>
            <a:off x="270702" y="2528887"/>
            <a:ext cx="1800225" cy="1800225"/>
          </a:xfrm>
          <a:prstGeom prst="rect">
            <a:avLst/>
          </a:prstGeom>
          <a:noFill/>
          <a:ln w="9525">
            <a:noFill/>
            <a:miter lim="800000"/>
            <a:headEnd/>
            <a:tailEnd/>
          </a:ln>
        </p:spPr>
      </p:pic>
      <p:pic>
        <p:nvPicPr>
          <p:cNvPr id="4" name="Picture 2">
            <a:extLst>
              <a:ext uri="{FF2B5EF4-FFF2-40B4-BE49-F238E27FC236}">
                <a16:creationId xmlns:a16="http://schemas.microsoft.com/office/drawing/2014/main" id="{D7B66843-0A85-9765-FEF1-6B92C7FC83D8}"/>
              </a:ext>
            </a:extLst>
          </p:cNvPr>
          <p:cNvPicPr>
            <a:picLocks noChangeAspect="1" noChangeArrowheads="1"/>
          </p:cNvPicPr>
          <p:nvPr/>
        </p:nvPicPr>
        <p:blipFill>
          <a:blip r:embed="rId4" cstate="print"/>
          <a:srcRect/>
          <a:stretch>
            <a:fillRect/>
          </a:stretch>
        </p:blipFill>
        <p:spPr bwMode="auto">
          <a:xfrm>
            <a:off x="3623028" y="2538412"/>
            <a:ext cx="1771650" cy="1790700"/>
          </a:xfrm>
          <a:prstGeom prst="rect">
            <a:avLst/>
          </a:prstGeom>
          <a:noFill/>
          <a:ln w="9525">
            <a:noFill/>
            <a:miter lim="800000"/>
            <a:headEnd/>
            <a:tailEnd/>
          </a:ln>
        </p:spPr>
      </p:pic>
      <p:pic>
        <p:nvPicPr>
          <p:cNvPr id="5" name="Picture 4">
            <a:extLst>
              <a:ext uri="{FF2B5EF4-FFF2-40B4-BE49-F238E27FC236}">
                <a16:creationId xmlns:a16="http://schemas.microsoft.com/office/drawing/2014/main" id="{5CED6CA0-2E7C-300E-B568-88607EB8F8DE}"/>
              </a:ext>
            </a:extLst>
          </p:cNvPr>
          <p:cNvPicPr>
            <a:picLocks noChangeAspect="1" noChangeArrowheads="1"/>
          </p:cNvPicPr>
          <p:nvPr/>
        </p:nvPicPr>
        <p:blipFill>
          <a:blip r:embed="rId5" cstate="print"/>
          <a:srcRect/>
          <a:stretch>
            <a:fillRect/>
          </a:stretch>
        </p:blipFill>
        <p:spPr bwMode="auto">
          <a:xfrm>
            <a:off x="6946779" y="2528886"/>
            <a:ext cx="1800225" cy="1800225"/>
          </a:xfrm>
          <a:prstGeom prst="rect">
            <a:avLst/>
          </a:prstGeom>
          <a:noFill/>
          <a:ln w="9525">
            <a:noFill/>
            <a:miter lim="800000"/>
            <a:headEnd/>
            <a:tailEnd/>
          </a:ln>
        </p:spPr>
      </p:pic>
      <p:pic>
        <p:nvPicPr>
          <p:cNvPr id="6" name="Picture 5">
            <a:extLst>
              <a:ext uri="{FF2B5EF4-FFF2-40B4-BE49-F238E27FC236}">
                <a16:creationId xmlns:a16="http://schemas.microsoft.com/office/drawing/2014/main" id="{CDB7134D-17A5-E4A3-338B-DD48FB5E8137}"/>
              </a:ext>
            </a:extLst>
          </p:cNvPr>
          <p:cNvPicPr>
            <a:picLocks noChangeAspect="1" noChangeArrowheads="1"/>
          </p:cNvPicPr>
          <p:nvPr/>
        </p:nvPicPr>
        <p:blipFill>
          <a:blip r:embed="rId6" cstate="print"/>
          <a:srcRect/>
          <a:stretch>
            <a:fillRect/>
          </a:stretch>
        </p:blipFill>
        <p:spPr bwMode="auto">
          <a:xfrm>
            <a:off x="10057959" y="2484999"/>
            <a:ext cx="1790700" cy="1790700"/>
          </a:xfrm>
          <a:prstGeom prst="rect">
            <a:avLst/>
          </a:prstGeom>
          <a:noFill/>
          <a:ln w="9525">
            <a:noFill/>
            <a:miter lim="800000"/>
            <a:headEnd/>
            <a:tailEnd/>
          </a:ln>
        </p:spPr>
      </p:pic>
      <p:pic>
        <p:nvPicPr>
          <p:cNvPr id="7" name="Picture 6">
            <a:extLst>
              <a:ext uri="{FF2B5EF4-FFF2-40B4-BE49-F238E27FC236}">
                <a16:creationId xmlns:a16="http://schemas.microsoft.com/office/drawing/2014/main" id="{35CB5CDC-149C-F75F-7ADC-7A30576381CF}"/>
              </a:ext>
            </a:extLst>
          </p:cNvPr>
          <p:cNvPicPr>
            <a:picLocks noChangeAspect="1" noChangeArrowheads="1"/>
          </p:cNvPicPr>
          <p:nvPr/>
        </p:nvPicPr>
        <p:blipFill>
          <a:blip r:embed="rId7" cstate="print"/>
          <a:srcRect/>
          <a:stretch>
            <a:fillRect/>
          </a:stretch>
        </p:blipFill>
        <p:spPr bwMode="auto">
          <a:xfrm>
            <a:off x="5719585" y="121668"/>
            <a:ext cx="1734344" cy="1656184"/>
          </a:xfrm>
          <a:prstGeom prst="rect">
            <a:avLst/>
          </a:prstGeom>
          <a:noFill/>
          <a:ln w="9525">
            <a:noFill/>
            <a:miter lim="800000"/>
            <a:headEnd/>
            <a:tailEnd/>
          </a:ln>
        </p:spPr>
      </p:pic>
      <p:cxnSp>
        <p:nvCxnSpPr>
          <p:cNvPr id="9" name="Connecteur droit avec flèche 8">
            <a:extLst>
              <a:ext uri="{FF2B5EF4-FFF2-40B4-BE49-F238E27FC236}">
                <a16:creationId xmlns:a16="http://schemas.microsoft.com/office/drawing/2014/main" id="{A44A72D9-AB6E-FACF-C015-61D8991BF3F6}"/>
              </a:ext>
            </a:extLst>
          </p:cNvPr>
          <p:cNvCxnSpPr>
            <a:cxnSpLocks/>
            <a:endCxn id="4" idx="1"/>
          </p:cNvCxnSpPr>
          <p:nvPr/>
        </p:nvCxnSpPr>
        <p:spPr>
          <a:xfrm>
            <a:off x="2215397" y="3433762"/>
            <a:ext cx="140763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23ABF44F-F0CC-3D9D-F624-5BB183227C5A}"/>
              </a:ext>
            </a:extLst>
          </p:cNvPr>
          <p:cNvCxnSpPr>
            <a:cxnSpLocks/>
          </p:cNvCxnSpPr>
          <p:nvPr/>
        </p:nvCxnSpPr>
        <p:spPr>
          <a:xfrm>
            <a:off x="5418575" y="3380349"/>
            <a:ext cx="140763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01B7239A-65CF-38A0-6EA7-FE2816ECEE40}"/>
              </a:ext>
            </a:extLst>
          </p:cNvPr>
          <p:cNvCxnSpPr>
            <a:cxnSpLocks/>
          </p:cNvCxnSpPr>
          <p:nvPr/>
        </p:nvCxnSpPr>
        <p:spPr>
          <a:xfrm>
            <a:off x="8770901" y="3528468"/>
            <a:ext cx="128705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C7939DD6-3675-8269-D6BD-D0BCFAB351A4}"/>
              </a:ext>
            </a:extLst>
          </p:cNvPr>
          <p:cNvCxnSpPr>
            <a:cxnSpLocks/>
          </p:cNvCxnSpPr>
          <p:nvPr/>
        </p:nvCxnSpPr>
        <p:spPr>
          <a:xfrm flipH="1">
            <a:off x="2070927" y="3829051"/>
            <a:ext cx="140763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B02B0AC6-FD04-4718-E835-BF2CB8176A3A}"/>
              </a:ext>
            </a:extLst>
          </p:cNvPr>
          <p:cNvCxnSpPr>
            <a:cxnSpLocks/>
          </p:cNvCxnSpPr>
          <p:nvPr/>
        </p:nvCxnSpPr>
        <p:spPr>
          <a:xfrm flipH="1">
            <a:off x="5418575" y="3695700"/>
            <a:ext cx="140763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16EFC9B5-7C13-8C36-7781-B616163339B9}"/>
              </a:ext>
            </a:extLst>
          </p:cNvPr>
          <p:cNvSpPr txBox="1"/>
          <p:nvPr/>
        </p:nvSpPr>
        <p:spPr>
          <a:xfrm>
            <a:off x="432268" y="2014128"/>
            <a:ext cx="1138453" cy="461665"/>
          </a:xfrm>
          <a:prstGeom prst="rect">
            <a:avLst/>
          </a:prstGeom>
          <a:noFill/>
        </p:spPr>
        <p:txBody>
          <a:bodyPr wrap="none" rtlCol="0">
            <a:spAutoFit/>
          </a:bodyPr>
          <a:lstStyle/>
          <a:p>
            <a:r>
              <a:rPr lang="fr-FR" sz="2400" b="1" dirty="0"/>
              <a:t>Normal</a:t>
            </a:r>
          </a:p>
        </p:txBody>
      </p:sp>
      <p:sp>
        <p:nvSpPr>
          <p:cNvPr id="24" name="ZoneTexte 23">
            <a:extLst>
              <a:ext uri="{FF2B5EF4-FFF2-40B4-BE49-F238E27FC236}">
                <a16:creationId xmlns:a16="http://schemas.microsoft.com/office/drawing/2014/main" id="{061AD03A-7C1D-5C74-17EB-04ED74D91565}"/>
              </a:ext>
            </a:extLst>
          </p:cNvPr>
          <p:cNvSpPr txBox="1"/>
          <p:nvPr/>
        </p:nvSpPr>
        <p:spPr>
          <a:xfrm>
            <a:off x="4067065" y="1925212"/>
            <a:ext cx="848309" cy="461665"/>
          </a:xfrm>
          <a:prstGeom prst="rect">
            <a:avLst/>
          </a:prstGeom>
          <a:noFill/>
        </p:spPr>
        <p:txBody>
          <a:bodyPr wrap="none" rtlCol="0">
            <a:spAutoFit/>
          </a:bodyPr>
          <a:lstStyle/>
          <a:p>
            <a:r>
              <a:rPr lang="fr-FR" sz="2400" b="1" dirty="0"/>
              <a:t>CIN1 </a:t>
            </a:r>
          </a:p>
        </p:txBody>
      </p:sp>
      <p:sp>
        <p:nvSpPr>
          <p:cNvPr id="25" name="ZoneTexte 24">
            <a:extLst>
              <a:ext uri="{FF2B5EF4-FFF2-40B4-BE49-F238E27FC236}">
                <a16:creationId xmlns:a16="http://schemas.microsoft.com/office/drawing/2014/main" id="{FE1B3E9E-2D3A-8BAB-8E71-294D3A9D0F02}"/>
              </a:ext>
            </a:extLst>
          </p:cNvPr>
          <p:cNvSpPr txBox="1"/>
          <p:nvPr/>
        </p:nvSpPr>
        <p:spPr>
          <a:xfrm>
            <a:off x="7334585" y="1936749"/>
            <a:ext cx="1010213" cy="461665"/>
          </a:xfrm>
          <a:prstGeom prst="rect">
            <a:avLst/>
          </a:prstGeom>
          <a:noFill/>
        </p:spPr>
        <p:txBody>
          <a:bodyPr wrap="none" rtlCol="0">
            <a:spAutoFit/>
          </a:bodyPr>
          <a:lstStyle/>
          <a:p>
            <a:r>
              <a:rPr lang="fr-FR" sz="2400" b="1" dirty="0"/>
              <a:t>CIN 2+</a:t>
            </a:r>
          </a:p>
        </p:txBody>
      </p:sp>
      <p:sp>
        <p:nvSpPr>
          <p:cNvPr id="26" name="ZoneTexte 25">
            <a:extLst>
              <a:ext uri="{FF2B5EF4-FFF2-40B4-BE49-F238E27FC236}">
                <a16:creationId xmlns:a16="http://schemas.microsoft.com/office/drawing/2014/main" id="{99CE231C-FE8D-E29B-581F-6A8889AF07A6}"/>
              </a:ext>
            </a:extLst>
          </p:cNvPr>
          <p:cNvSpPr txBox="1"/>
          <p:nvPr/>
        </p:nvSpPr>
        <p:spPr>
          <a:xfrm>
            <a:off x="9778715" y="1925211"/>
            <a:ext cx="2349187" cy="461665"/>
          </a:xfrm>
          <a:prstGeom prst="rect">
            <a:avLst/>
          </a:prstGeom>
          <a:noFill/>
        </p:spPr>
        <p:txBody>
          <a:bodyPr wrap="square" rtlCol="0">
            <a:spAutoFit/>
          </a:bodyPr>
          <a:lstStyle/>
          <a:p>
            <a:r>
              <a:rPr lang="fr-FR" sz="2400" b="1" dirty="0"/>
              <a:t>Cancer invasif</a:t>
            </a:r>
          </a:p>
        </p:txBody>
      </p:sp>
      <p:sp>
        <p:nvSpPr>
          <p:cNvPr id="27" name="ZoneTexte 26">
            <a:extLst>
              <a:ext uri="{FF2B5EF4-FFF2-40B4-BE49-F238E27FC236}">
                <a16:creationId xmlns:a16="http://schemas.microsoft.com/office/drawing/2014/main" id="{F6139CF9-D524-E31D-04EA-FCCEFFC2C0F2}"/>
              </a:ext>
            </a:extLst>
          </p:cNvPr>
          <p:cNvSpPr txBox="1"/>
          <p:nvPr/>
        </p:nvSpPr>
        <p:spPr>
          <a:xfrm>
            <a:off x="230601" y="6380656"/>
            <a:ext cx="11730798" cy="461665"/>
          </a:xfrm>
          <a:prstGeom prst="rect">
            <a:avLst/>
          </a:prstGeom>
          <a:noFill/>
        </p:spPr>
        <p:txBody>
          <a:bodyPr wrap="square" rtlCol="0">
            <a:spAutoFit/>
          </a:bodyPr>
          <a:lstStyle/>
          <a:p>
            <a:r>
              <a:rPr lang="fr-FR" sz="2400" b="1" dirty="0"/>
              <a:t>Figure 1:</a:t>
            </a:r>
            <a:r>
              <a:rPr lang="fr-FR" sz="2400" dirty="0"/>
              <a:t> Histoire naturelle du cancer du col utérin adaptée selon GASSAMA</a:t>
            </a:r>
          </a:p>
        </p:txBody>
      </p:sp>
      <p:sp>
        <p:nvSpPr>
          <p:cNvPr id="28" name="ZoneTexte 27">
            <a:extLst>
              <a:ext uri="{FF2B5EF4-FFF2-40B4-BE49-F238E27FC236}">
                <a16:creationId xmlns:a16="http://schemas.microsoft.com/office/drawing/2014/main" id="{53008959-FF08-CCC6-2162-FE0CFD9B8C6F}"/>
              </a:ext>
            </a:extLst>
          </p:cNvPr>
          <p:cNvSpPr txBox="1"/>
          <p:nvPr/>
        </p:nvSpPr>
        <p:spPr>
          <a:xfrm>
            <a:off x="2774742" y="501822"/>
            <a:ext cx="1407630" cy="1015663"/>
          </a:xfrm>
          <a:prstGeom prst="rect">
            <a:avLst/>
          </a:prstGeom>
          <a:noFill/>
        </p:spPr>
        <p:txBody>
          <a:bodyPr wrap="square" rtlCol="0">
            <a:spAutoFit/>
          </a:bodyPr>
          <a:lstStyle/>
          <a:p>
            <a:r>
              <a:rPr lang="fr-FR" sz="2000" dirty="0"/>
              <a:t>HPV 16, 18, 31, 33, 45, 51, 52, 58</a:t>
            </a:r>
          </a:p>
        </p:txBody>
      </p:sp>
      <p:sp>
        <p:nvSpPr>
          <p:cNvPr id="29" name="ZoneTexte 28">
            <a:extLst>
              <a:ext uri="{FF2B5EF4-FFF2-40B4-BE49-F238E27FC236}">
                <a16:creationId xmlns:a16="http://schemas.microsoft.com/office/drawing/2014/main" id="{CE49BA7E-AE56-A71F-20FB-4520CB4E5074}"/>
              </a:ext>
            </a:extLst>
          </p:cNvPr>
          <p:cNvSpPr txBox="1"/>
          <p:nvPr/>
        </p:nvSpPr>
        <p:spPr>
          <a:xfrm>
            <a:off x="230601" y="4624297"/>
            <a:ext cx="2594493" cy="2215991"/>
          </a:xfrm>
          <a:prstGeom prst="rect">
            <a:avLst/>
          </a:prstGeom>
          <a:noFill/>
        </p:spPr>
        <p:txBody>
          <a:bodyPr wrap="none" rtlCol="0">
            <a:spAutoFit/>
          </a:bodyPr>
          <a:lstStyle/>
          <a:p>
            <a:r>
              <a:rPr lang="fr-FR" sz="2000" b="1" dirty="0"/>
              <a:t>Facteurs viraux</a:t>
            </a:r>
          </a:p>
          <a:p>
            <a:r>
              <a:rPr lang="fr-FR" sz="2000" dirty="0"/>
              <a:t>- Charge virale</a:t>
            </a:r>
          </a:p>
          <a:p>
            <a:r>
              <a:rPr lang="fr-FR" sz="2000" dirty="0"/>
              <a:t>- Type de virus</a:t>
            </a:r>
          </a:p>
          <a:p>
            <a:pPr marL="342900" indent="-342900">
              <a:buFontTx/>
              <a:buChar char="-"/>
            </a:pPr>
            <a:r>
              <a:rPr lang="fr-FR" sz="2000" dirty="0"/>
              <a:t>Persistance du virus</a:t>
            </a:r>
          </a:p>
          <a:p>
            <a:pPr marL="342900" indent="-342900">
              <a:buFontTx/>
              <a:buChar char="-"/>
            </a:pPr>
            <a:r>
              <a:rPr lang="fr-FR" sz="2000" dirty="0"/>
              <a:t>P53, Prb</a:t>
            </a:r>
          </a:p>
          <a:p>
            <a:pPr marL="342900" indent="-342900">
              <a:buFontTx/>
              <a:buChar char="-"/>
            </a:pPr>
            <a:r>
              <a:rPr lang="fr-FR" sz="2000" dirty="0"/>
              <a:t>HIV</a:t>
            </a:r>
          </a:p>
          <a:p>
            <a:endParaRPr lang="fr-FR" dirty="0"/>
          </a:p>
        </p:txBody>
      </p:sp>
      <p:sp>
        <p:nvSpPr>
          <p:cNvPr id="30" name="ZoneTexte 29">
            <a:extLst>
              <a:ext uri="{FF2B5EF4-FFF2-40B4-BE49-F238E27FC236}">
                <a16:creationId xmlns:a16="http://schemas.microsoft.com/office/drawing/2014/main" id="{7D59AC65-5491-6601-4E75-2C6A828F0790}"/>
              </a:ext>
            </a:extLst>
          </p:cNvPr>
          <p:cNvSpPr txBox="1"/>
          <p:nvPr/>
        </p:nvSpPr>
        <p:spPr>
          <a:xfrm>
            <a:off x="2919212" y="4624297"/>
            <a:ext cx="4805354" cy="1600438"/>
          </a:xfrm>
          <a:prstGeom prst="rect">
            <a:avLst/>
          </a:prstGeom>
          <a:noFill/>
        </p:spPr>
        <p:txBody>
          <a:bodyPr wrap="none" rtlCol="0">
            <a:spAutoFit/>
          </a:bodyPr>
          <a:lstStyle/>
          <a:p>
            <a:r>
              <a:rPr lang="fr-FR" sz="2000" b="1" dirty="0"/>
              <a:t>Facteurs environnementaux et alimentaires</a:t>
            </a:r>
          </a:p>
          <a:p>
            <a:r>
              <a:rPr lang="fr-FR" sz="2000" dirty="0"/>
              <a:t>- Hydrocarbures polycliques (encens)</a:t>
            </a:r>
          </a:p>
          <a:p>
            <a:r>
              <a:rPr lang="fr-FR" sz="2000" dirty="0"/>
              <a:t>- Tabac</a:t>
            </a:r>
          </a:p>
          <a:p>
            <a:r>
              <a:rPr lang="fr-FR" sz="2000" dirty="0"/>
              <a:t>- Carences en Zinc, en Sélénium</a:t>
            </a:r>
          </a:p>
          <a:p>
            <a:endParaRPr lang="fr-FR" dirty="0"/>
          </a:p>
        </p:txBody>
      </p:sp>
      <p:sp>
        <p:nvSpPr>
          <p:cNvPr id="31" name="ZoneTexte 30">
            <a:extLst>
              <a:ext uri="{FF2B5EF4-FFF2-40B4-BE49-F238E27FC236}">
                <a16:creationId xmlns:a16="http://schemas.microsoft.com/office/drawing/2014/main" id="{26CA3D05-ABEC-1230-0F5D-F9AC13E59F91}"/>
              </a:ext>
            </a:extLst>
          </p:cNvPr>
          <p:cNvSpPr txBox="1"/>
          <p:nvPr/>
        </p:nvSpPr>
        <p:spPr>
          <a:xfrm>
            <a:off x="7839692" y="4568043"/>
            <a:ext cx="4008918" cy="1908215"/>
          </a:xfrm>
          <a:prstGeom prst="rect">
            <a:avLst/>
          </a:prstGeom>
          <a:noFill/>
        </p:spPr>
        <p:txBody>
          <a:bodyPr wrap="none" rtlCol="0">
            <a:spAutoFit/>
          </a:bodyPr>
          <a:lstStyle/>
          <a:p>
            <a:r>
              <a:rPr lang="fr-FR" sz="2000" b="1" dirty="0"/>
              <a:t>Perturbations du microbiote vaginal</a:t>
            </a:r>
          </a:p>
          <a:p>
            <a:r>
              <a:rPr lang="fr-FR" sz="2000" dirty="0"/>
              <a:t>- Herpès Simplex Virus</a:t>
            </a:r>
          </a:p>
          <a:p>
            <a:r>
              <a:rPr lang="fr-FR" sz="2000" dirty="0"/>
              <a:t>- Chlamydiae Trachomatis</a:t>
            </a:r>
          </a:p>
          <a:p>
            <a:r>
              <a:rPr lang="fr-FR" sz="2000" dirty="0"/>
              <a:t>- Candida Albicans</a:t>
            </a:r>
          </a:p>
          <a:p>
            <a:endParaRPr lang="fr-FR" sz="2000" dirty="0"/>
          </a:p>
          <a:p>
            <a:endParaRPr lang="fr-FR" dirty="0"/>
          </a:p>
        </p:txBody>
      </p:sp>
      <p:sp>
        <p:nvSpPr>
          <p:cNvPr id="32" name="ZoneTexte 31">
            <a:extLst>
              <a:ext uri="{FF2B5EF4-FFF2-40B4-BE49-F238E27FC236}">
                <a16:creationId xmlns:a16="http://schemas.microsoft.com/office/drawing/2014/main" id="{74C329B5-4131-7967-EDF5-D6916EA33B9A}"/>
              </a:ext>
            </a:extLst>
          </p:cNvPr>
          <p:cNvSpPr txBox="1"/>
          <p:nvPr/>
        </p:nvSpPr>
        <p:spPr>
          <a:xfrm>
            <a:off x="7708033" y="135606"/>
            <a:ext cx="4428264" cy="1600438"/>
          </a:xfrm>
          <a:prstGeom prst="rect">
            <a:avLst/>
          </a:prstGeom>
          <a:noFill/>
        </p:spPr>
        <p:txBody>
          <a:bodyPr wrap="none" rtlCol="0">
            <a:spAutoFit/>
          </a:bodyPr>
          <a:lstStyle/>
          <a:p>
            <a:r>
              <a:rPr lang="fr-FR" sz="2000" b="1" dirty="0"/>
              <a:t>Facteurs gynécologiques et obstétricaux</a:t>
            </a:r>
          </a:p>
          <a:p>
            <a:r>
              <a:rPr lang="fr-FR" sz="2000" dirty="0"/>
              <a:t>- Précocité des rapports sexuels</a:t>
            </a:r>
          </a:p>
          <a:p>
            <a:r>
              <a:rPr lang="fr-FR" sz="2000" dirty="0"/>
              <a:t>- Multpartenariat</a:t>
            </a:r>
          </a:p>
          <a:p>
            <a:r>
              <a:rPr lang="fr-FR" sz="2000" dirty="0"/>
              <a:t>- Multiparité</a:t>
            </a:r>
          </a:p>
          <a:p>
            <a:endParaRPr lang="fr-FR" dirty="0"/>
          </a:p>
        </p:txBody>
      </p:sp>
      <p:sp>
        <p:nvSpPr>
          <p:cNvPr id="33" name="Espace réservé du numéro de diapositive 32">
            <a:extLst>
              <a:ext uri="{FF2B5EF4-FFF2-40B4-BE49-F238E27FC236}">
                <a16:creationId xmlns:a16="http://schemas.microsoft.com/office/drawing/2014/main" id="{94F50130-C29B-3E1C-90CC-2E2FECDAFD1F}"/>
              </a:ext>
            </a:extLst>
          </p:cNvPr>
          <p:cNvSpPr>
            <a:spLocks noGrp="1"/>
          </p:cNvSpPr>
          <p:nvPr>
            <p:ph type="sldNum" sz="quarter" idx="12"/>
          </p:nvPr>
        </p:nvSpPr>
        <p:spPr/>
        <p:txBody>
          <a:bodyPr/>
          <a:lstStyle/>
          <a:p>
            <a:fld id="{DF943E36-012F-B248-ACD2-753A8BD42C72}" type="slidenum">
              <a:rPr lang="fr-FR" smtClean="0"/>
              <a:t>8</a:t>
            </a:fld>
            <a:endParaRPr lang="fr-FR"/>
          </a:p>
        </p:txBody>
      </p:sp>
      <p:sp>
        <p:nvSpPr>
          <p:cNvPr id="8" name="ZoneTexte 7">
            <a:extLst>
              <a:ext uri="{FF2B5EF4-FFF2-40B4-BE49-F238E27FC236}">
                <a16:creationId xmlns:a16="http://schemas.microsoft.com/office/drawing/2014/main" id="{3F3DE42C-F7F3-0E47-595A-4D7666F4ABF6}"/>
              </a:ext>
            </a:extLst>
          </p:cNvPr>
          <p:cNvSpPr txBox="1"/>
          <p:nvPr/>
        </p:nvSpPr>
        <p:spPr>
          <a:xfrm>
            <a:off x="2445626" y="2904512"/>
            <a:ext cx="582211" cy="369332"/>
          </a:xfrm>
          <a:prstGeom prst="rect">
            <a:avLst/>
          </a:prstGeom>
          <a:noFill/>
        </p:spPr>
        <p:txBody>
          <a:bodyPr wrap="none" rtlCol="0">
            <a:spAutoFit/>
          </a:bodyPr>
          <a:lstStyle/>
          <a:p>
            <a:r>
              <a:rPr lang="fr-FR" b="1" dirty="0"/>
              <a:t>11%</a:t>
            </a:r>
          </a:p>
        </p:txBody>
      </p:sp>
      <p:sp>
        <p:nvSpPr>
          <p:cNvPr id="10" name="ZoneTexte 9">
            <a:extLst>
              <a:ext uri="{FF2B5EF4-FFF2-40B4-BE49-F238E27FC236}">
                <a16:creationId xmlns:a16="http://schemas.microsoft.com/office/drawing/2014/main" id="{B44D9DDE-69A3-E393-CBEF-5B8BBC44BB92}"/>
              </a:ext>
            </a:extLst>
          </p:cNvPr>
          <p:cNvSpPr txBox="1"/>
          <p:nvPr/>
        </p:nvSpPr>
        <p:spPr>
          <a:xfrm>
            <a:off x="5804894" y="2849373"/>
            <a:ext cx="582211" cy="369332"/>
          </a:xfrm>
          <a:prstGeom prst="rect">
            <a:avLst/>
          </a:prstGeom>
          <a:noFill/>
        </p:spPr>
        <p:txBody>
          <a:bodyPr wrap="none" rtlCol="0">
            <a:spAutoFit/>
          </a:bodyPr>
          <a:lstStyle/>
          <a:p>
            <a:r>
              <a:rPr lang="fr-FR" b="1" dirty="0"/>
              <a:t>11%</a:t>
            </a:r>
          </a:p>
        </p:txBody>
      </p:sp>
      <p:sp>
        <p:nvSpPr>
          <p:cNvPr id="11" name="ZoneTexte 10">
            <a:extLst>
              <a:ext uri="{FF2B5EF4-FFF2-40B4-BE49-F238E27FC236}">
                <a16:creationId xmlns:a16="http://schemas.microsoft.com/office/drawing/2014/main" id="{B582C84F-D02A-05E6-D31C-FF729B313C0F}"/>
              </a:ext>
            </a:extLst>
          </p:cNvPr>
          <p:cNvSpPr txBox="1"/>
          <p:nvPr/>
        </p:nvSpPr>
        <p:spPr>
          <a:xfrm>
            <a:off x="9091275" y="2884334"/>
            <a:ext cx="587020" cy="369332"/>
          </a:xfrm>
          <a:prstGeom prst="rect">
            <a:avLst/>
          </a:prstGeom>
          <a:noFill/>
        </p:spPr>
        <p:txBody>
          <a:bodyPr wrap="none" rtlCol="0">
            <a:spAutoFit/>
          </a:bodyPr>
          <a:lstStyle/>
          <a:p>
            <a:r>
              <a:rPr lang="fr-FR" b="1" dirty="0"/>
              <a:t>12%</a:t>
            </a:r>
          </a:p>
        </p:txBody>
      </p:sp>
      <p:sp>
        <p:nvSpPr>
          <p:cNvPr id="14" name="ZoneTexte 13">
            <a:extLst>
              <a:ext uri="{FF2B5EF4-FFF2-40B4-BE49-F238E27FC236}">
                <a16:creationId xmlns:a16="http://schemas.microsoft.com/office/drawing/2014/main" id="{2C74654A-27A0-097F-DB15-8356D9E4CE2A}"/>
              </a:ext>
            </a:extLst>
          </p:cNvPr>
          <p:cNvSpPr txBox="1"/>
          <p:nvPr/>
        </p:nvSpPr>
        <p:spPr>
          <a:xfrm>
            <a:off x="2531584" y="3884423"/>
            <a:ext cx="587020" cy="369332"/>
          </a:xfrm>
          <a:prstGeom prst="rect">
            <a:avLst/>
          </a:prstGeom>
          <a:noFill/>
        </p:spPr>
        <p:txBody>
          <a:bodyPr wrap="none" rtlCol="0">
            <a:spAutoFit/>
          </a:bodyPr>
          <a:lstStyle/>
          <a:p>
            <a:r>
              <a:rPr lang="fr-FR" b="1" dirty="0"/>
              <a:t>70%</a:t>
            </a:r>
          </a:p>
        </p:txBody>
      </p:sp>
      <p:sp>
        <p:nvSpPr>
          <p:cNvPr id="15" name="ZoneTexte 14">
            <a:extLst>
              <a:ext uri="{FF2B5EF4-FFF2-40B4-BE49-F238E27FC236}">
                <a16:creationId xmlns:a16="http://schemas.microsoft.com/office/drawing/2014/main" id="{14733CE1-40A2-EDE2-1213-FA927B2FBB48}"/>
              </a:ext>
            </a:extLst>
          </p:cNvPr>
          <p:cNvSpPr txBox="1"/>
          <p:nvPr/>
        </p:nvSpPr>
        <p:spPr>
          <a:xfrm>
            <a:off x="5950720" y="3695127"/>
            <a:ext cx="587020" cy="369332"/>
          </a:xfrm>
          <a:prstGeom prst="rect">
            <a:avLst/>
          </a:prstGeom>
          <a:noFill/>
        </p:spPr>
        <p:txBody>
          <a:bodyPr wrap="none" rtlCol="0">
            <a:spAutoFit/>
          </a:bodyPr>
          <a:lstStyle/>
          <a:p>
            <a:r>
              <a:rPr lang="fr-FR" b="1" dirty="0"/>
              <a:t>43%</a:t>
            </a:r>
          </a:p>
        </p:txBody>
      </p:sp>
    </p:spTree>
    <p:extLst>
      <p:ext uri="{BB962C8B-B14F-4D97-AF65-F5344CB8AC3E}">
        <p14:creationId xmlns:p14="http://schemas.microsoft.com/office/powerpoint/2010/main" val="20832027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AME" val="CustomIcon"/>
</p:tagLst>
</file>

<file path=ppt/tags/tag2.xml><?xml version="1.0" encoding="utf-8"?>
<p:tagLst xmlns:a="http://schemas.openxmlformats.org/drawingml/2006/main" xmlns:r="http://schemas.openxmlformats.org/officeDocument/2006/relationships" xmlns:p="http://schemas.openxmlformats.org/presentationml/2006/main">
  <p:tag name="NAME" val="CustomIcon"/>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28101</TotalTime>
  <Words>2320</Words>
  <Application>Microsoft Office PowerPoint</Application>
  <PresentationFormat>Grand écran</PresentationFormat>
  <Paragraphs>506</Paragraphs>
  <Slides>47</Slides>
  <Notes>3</Notes>
  <HiddenSlides>0</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47</vt:i4>
      </vt:variant>
    </vt:vector>
  </HeadingPairs>
  <TitlesOfParts>
    <vt:vector size="64" baseType="lpstr">
      <vt:lpstr>ＭＳ Ｐゴシック</vt:lpstr>
      <vt:lpstr>ＭＳ Ｐゴシック</vt:lpstr>
      <vt:lpstr>AdvGulliv-R</vt:lpstr>
      <vt:lpstr>Arial</vt:lpstr>
      <vt:lpstr>Arial</vt:lpstr>
      <vt:lpstr>Arial Narrow</vt:lpstr>
      <vt:lpstr>Calibri</vt:lpstr>
      <vt:lpstr>Calibri Light</vt:lpstr>
      <vt:lpstr>Cambria</vt:lpstr>
      <vt:lpstr>Gill Sans Std Light</vt:lpstr>
      <vt:lpstr>Segoe UI</vt:lpstr>
      <vt:lpstr>Symbol</vt:lpstr>
      <vt:lpstr>Tahoma</vt:lpstr>
      <vt:lpstr>Times New Roman</vt:lpstr>
      <vt:lpstr>Wingdings</vt:lpstr>
      <vt:lpstr>ZapfDingbats</vt:lpstr>
      <vt:lpstr>Thème Office</vt:lpstr>
      <vt:lpstr>Vaccination contre les Papillomavirus humains: quoi de neuf en 2023?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Composition des vaccins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Suivi à long terme dans les pays nordiques  (JF 16-23 ans) entre 10 et 14 ans :  </vt:lpstr>
      <vt:lpstr>Présentation PowerPoint</vt:lpstr>
      <vt:lpstr>Présentation PowerPoint</vt:lpstr>
      <vt:lpstr>Présentation PowerPoint</vt:lpstr>
      <vt:lpstr>Présentation PowerPoint</vt:lpstr>
      <vt:lpstr>Présentation PowerPoint</vt:lpstr>
      <vt:lpstr>Présentation PowerPoint</vt:lpstr>
      <vt:lpstr>VACCINATION DE ROUTINE CONTRE HPV DANS LE MONDE</vt:lpstr>
      <vt:lpstr>VACCINATION DE ROUTINE CONTRE HPV DANS LE MONDE</vt:lpstr>
      <vt:lpstr>VACCINATION DE ROUTINE CONTRE HPV AU SENEGAL AVANT COVID-19 (2019)</vt:lpstr>
      <vt:lpstr>VACCINATION DE ROUTINE CONTRE HPV AU SENEGAL PENDANT COVID-19 (2020)</vt:lpstr>
      <vt:lpstr>Évaluation des données existantes sur la vaccination anti-HPV à dose unique</vt:lpstr>
      <vt:lpstr>Présentation PowerPoint</vt:lpstr>
      <vt:lpstr>Présentation PowerPoint</vt:lpstr>
      <vt:lpstr>CONCEPT NOUVEAU « HPV FASTER » X BOSCH</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Ousmane Sadio</cp:lastModifiedBy>
  <cp:revision>8</cp:revision>
  <dcterms:created xsi:type="dcterms:W3CDTF">2023-03-22T22:47:01Z</dcterms:created>
  <dcterms:modified xsi:type="dcterms:W3CDTF">2025-02-22T20:03:32Z</dcterms:modified>
</cp:coreProperties>
</file>